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notesMasterIdLst>
    <p:notesMasterId r:id="rId55"/>
  </p:notesMasterIdLst>
  <p:sldIdLst>
    <p:sldId id="256" r:id="rId2"/>
    <p:sldId id="257" r:id="rId3"/>
    <p:sldId id="258" r:id="rId4"/>
    <p:sldId id="259" r:id="rId5"/>
    <p:sldId id="264" r:id="rId6"/>
    <p:sldId id="260" r:id="rId7"/>
    <p:sldId id="261" r:id="rId8"/>
    <p:sldId id="262" r:id="rId9"/>
    <p:sldId id="265" r:id="rId10"/>
    <p:sldId id="267" r:id="rId11"/>
    <p:sldId id="269" r:id="rId12"/>
    <p:sldId id="271" r:id="rId13"/>
    <p:sldId id="275" r:id="rId14"/>
    <p:sldId id="273" r:id="rId15"/>
    <p:sldId id="277" r:id="rId16"/>
    <p:sldId id="279" r:id="rId17"/>
    <p:sldId id="281" r:id="rId18"/>
    <p:sldId id="283" r:id="rId19"/>
    <p:sldId id="284" r:id="rId20"/>
    <p:sldId id="285" r:id="rId21"/>
    <p:sldId id="286" r:id="rId22"/>
    <p:sldId id="287" r:id="rId23"/>
    <p:sldId id="290" r:id="rId24"/>
    <p:sldId id="291" r:id="rId25"/>
    <p:sldId id="292" r:id="rId26"/>
    <p:sldId id="293" r:id="rId27"/>
    <p:sldId id="294" r:id="rId28"/>
    <p:sldId id="295" r:id="rId29"/>
    <p:sldId id="297" r:id="rId30"/>
    <p:sldId id="296" r:id="rId31"/>
    <p:sldId id="298" r:id="rId32"/>
    <p:sldId id="299" r:id="rId33"/>
    <p:sldId id="300" r:id="rId34"/>
    <p:sldId id="301" r:id="rId35"/>
    <p:sldId id="302" r:id="rId36"/>
    <p:sldId id="303" r:id="rId37"/>
    <p:sldId id="304" r:id="rId38"/>
    <p:sldId id="305" r:id="rId39"/>
    <p:sldId id="306" r:id="rId40"/>
    <p:sldId id="307" r:id="rId41"/>
    <p:sldId id="308" r:id="rId42"/>
    <p:sldId id="309" r:id="rId43"/>
    <p:sldId id="310" r:id="rId44"/>
    <p:sldId id="311" r:id="rId45"/>
    <p:sldId id="312" r:id="rId46"/>
    <p:sldId id="313" r:id="rId47"/>
    <p:sldId id="314" r:id="rId48"/>
    <p:sldId id="315" r:id="rId49"/>
    <p:sldId id="316" r:id="rId50"/>
    <p:sldId id="317" r:id="rId51"/>
    <p:sldId id="318" r:id="rId52"/>
    <p:sldId id="319" r:id="rId53"/>
    <p:sldId id="320" r:id="rId54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1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FD857A-C9A1-4BF2-9196-4493330737E6}" type="datetimeFigureOut">
              <a:rPr lang="sl-SI" smtClean="0"/>
              <a:pPr/>
              <a:t>15.1.2016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15435B-1554-49F4-B790-C04A16FA3ACA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1372041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5435B-1554-49F4-B790-C04A16FA3ACA}" type="slidenum">
              <a:rPr lang="sl-SI" smtClean="0"/>
              <a:pPr/>
              <a:t>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32321797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 smtClean="0"/>
              <a:t>Izmed 10 igralcev</a:t>
            </a:r>
            <a:r>
              <a:rPr lang="sl-SI" baseline="0" dirty="0" smtClean="0"/>
              <a:t> akademije v A-moštvu jih 6 živi na oddaljenosti 50 km, izmed katerih vseh (6) živi na razdalji okoli 20 km. Če temu prištejemo še dodatne občasne igralce, pridemo do skupnega števila 8. 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651063-9436-334E-B25F-55DB284B227B}" type="slidenum">
              <a:rPr lang="nl-NL" smtClean="0"/>
              <a:pPr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8882803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dirty="0" smtClean="0"/>
              <a:t>Izmed 10 igralcev</a:t>
            </a:r>
            <a:r>
              <a:rPr lang="sl-SI" baseline="0" dirty="0" smtClean="0"/>
              <a:t> akademije v A-ligi jih 6 živi na razdalji 50 km, izmed katerih vsi (6) živijo na razdalji 20 km. Če temu prištejemo še dodatne občasne igralce, pridemo do skupnega števila 8. </a:t>
            </a:r>
            <a:endParaRPr lang="nl-BE" dirty="0" smtClean="0"/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651063-9436-334E-B25F-55DB284B227B}" type="slidenum">
              <a:rPr lang="nl-NL" smtClean="0"/>
              <a:pPr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8882803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 smtClean="0"/>
              <a:t>Izmed 10 igralcev</a:t>
            </a:r>
            <a:r>
              <a:rPr lang="sl-SI" baseline="0" dirty="0" smtClean="0"/>
              <a:t> akademije v A-ligi jih 6 živi na razdalji 50 km, izmed katerih vsi (6) živijo na razdalji 20 km. Če temu prištejemo še dodatne občasne igralce, pridemo do skupnega števila 8. </a:t>
            </a:r>
            <a:endParaRPr lang="nl-BE" dirty="0" smtClean="0"/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651063-9436-334E-B25F-55DB284B227B}" type="slidenum">
              <a:rPr lang="nl-NL" smtClean="0">
                <a:solidFill>
                  <a:prstClr val="black"/>
                </a:solidFill>
              </a:rPr>
              <a:pPr/>
              <a:t>12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8280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CE671-5A69-4224-967C-5DBE772873ED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15/01/2016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BA392-C7D4-48A1-AEE2-3D79DFDADD8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0431394"/>
      </p:ext>
    </p:extLst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CE671-5A69-4224-967C-5DBE772873ED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15/01/2016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BA392-C7D4-48A1-AEE2-3D79DFDADD8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3864593"/>
      </p:ext>
    </p:extLst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CE671-5A69-4224-967C-5DBE772873ED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15/01/2016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BA392-C7D4-48A1-AEE2-3D79DFDADD8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3153672"/>
      </p:ext>
    </p:extLst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B-Titel+bulletlist+voet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strepen-cb-hoek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52801" y="4429368"/>
            <a:ext cx="2499443" cy="243770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00000" y="808536"/>
            <a:ext cx="8229600" cy="1143000"/>
          </a:xfrm>
        </p:spPr>
        <p:txBody>
          <a:bodyPr lIns="0" tIns="0" rIns="0" bIns="0" anchor="t" anchorCtr="0">
            <a:noAutofit/>
          </a:bodyPr>
          <a:lstStyle>
            <a:lvl1pPr algn="l">
              <a:defRPr sz="5000">
                <a:latin typeface="ScalaSansPro-Black"/>
                <a:cs typeface="ScalaSansPro-Black"/>
              </a:defRPr>
            </a:lvl1pPr>
          </a:lstStyle>
          <a:p>
            <a:r>
              <a:rPr lang="nl-BE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900002" y="2256868"/>
            <a:ext cx="7354691" cy="2727395"/>
          </a:xfrm>
        </p:spPr>
        <p:txBody>
          <a:bodyPr lIns="0" tIns="0" rIns="0" bIns="0" numCol="2" spcCol="180000">
            <a:noAutofit/>
          </a:bodyPr>
          <a:lstStyle>
            <a:lvl1pPr marL="180000" indent="-180000">
              <a:buFont typeface="Arial"/>
              <a:buChar char="•"/>
              <a:defRPr sz="2400" b="1">
                <a:latin typeface="ScalaSansPro-Bold"/>
                <a:cs typeface="ScalaSansPro-Bold"/>
              </a:defRPr>
            </a:lvl1pPr>
            <a:lvl2pPr marL="180000" indent="0">
              <a:spcBef>
                <a:spcPts val="200"/>
              </a:spcBef>
              <a:buFontTx/>
              <a:buNone/>
              <a:defRPr sz="2000" b="0" i="0">
                <a:latin typeface="ScalaSansPro-Regular"/>
                <a:cs typeface="ScalaSansPro-Regular"/>
              </a:defRPr>
            </a:lvl2pPr>
            <a:lvl3pPr marL="324000" indent="-180000">
              <a:buFont typeface="Arial"/>
              <a:buChar char="•"/>
              <a:defRPr sz="2400" b="1">
                <a:latin typeface="ScalaSansPro-Bold"/>
                <a:cs typeface="ScalaSansPro-Bold"/>
              </a:defRPr>
            </a:lvl3pPr>
            <a:lvl4pPr marL="396000" indent="-180000">
              <a:buFont typeface="Arial"/>
              <a:buChar char="•"/>
              <a:defRPr sz="2400" b="1">
                <a:latin typeface="ScalaSansPro-Bold"/>
                <a:cs typeface="ScalaSansPro-Bold"/>
              </a:defRPr>
            </a:lvl4pPr>
            <a:lvl5pPr marL="468000" indent="-180000">
              <a:buFont typeface="Arial"/>
              <a:buChar char="•"/>
              <a:defRPr sz="2400" b="1">
                <a:latin typeface="ScalaSansPro-Bold"/>
                <a:cs typeface="ScalaSansPro-Bold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dirty="0" smtClean="0"/>
              <a:t>Klik om de tekststijl van het model te bewerken</a:t>
            </a:r>
          </a:p>
          <a:p>
            <a:pPr lvl="1"/>
            <a:r>
              <a:rPr lang="nl-BE" dirty="0" smtClean="0"/>
              <a:t>Tweede niveau</a:t>
            </a:r>
          </a:p>
          <a:p>
            <a:pPr lvl="2"/>
            <a:r>
              <a:rPr lang="nl-BE" dirty="0" smtClean="0"/>
              <a:t>Derde niveau</a:t>
            </a:r>
          </a:p>
          <a:p>
            <a:pPr lvl="3"/>
            <a:r>
              <a:rPr lang="nl-BE" dirty="0" smtClean="0"/>
              <a:t>Vierde niveau</a:t>
            </a:r>
          </a:p>
          <a:p>
            <a:pPr lvl="4"/>
            <a:r>
              <a:rPr lang="nl-BE" dirty="0" smtClean="0"/>
              <a:t>Vijfde niveau</a:t>
            </a:r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1">
                <a:solidFill>
                  <a:schemeClr val="tx1"/>
                </a:solidFill>
              </a:defRPr>
            </a:lvl1pPr>
          </a:lstStyle>
          <a:p>
            <a:r>
              <a:rPr lang="nl-NL" smtClean="0">
                <a:solidFill>
                  <a:prstClr val="black"/>
                </a:solidFill>
              </a:rPr>
              <a:t>- Strikt vertrouwelijk -</a:t>
            </a:r>
            <a:endParaRPr lang="nl-NL" dirty="0">
              <a:solidFill>
                <a:prstClr val="black"/>
              </a:solidFill>
            </a:endParaRPr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642F3725-578A-AD4D-9771-068708FBD682}" type="slidenum">
              <a:rPr lang="nl-NL" smtClean="0">
                <a:solidFill>
                  <a:prstClr val="black"/>
                </a:solidFill>
              </a:rPr>
              <a:pPr/>
              <a:t>‹#›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326430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B-strepen-plaats-achtergrond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strepen-cb-hoek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52801" y="4429368"/>
            <a:ext cx="2499443" cy="2437709"/>
          </a:xfrm>
          <a:prstGeom prst="rect">
            <a:avLst/>
          </a:prstGeom>
        </p:spPr>
      </p:pic>
      <p:sp>
        <p:nvSpPr>
          <p:cNvPr id="3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1">
                <a:solidFill>
                  <a:schemeClr val="tx1"/>
                </a:solidFill>
              </a:defRPr>
            </a:lvl1pPr>
          </a:lstStyle>
          <a:p>
            <a:r>
              <a:rPr lang="nl-NL" smtClean="0">
                <a:solidFill>
                  <a:prstClr val="black"/>
                </a:solidFill>
              </a:rPr>
              <a:t>- Strikt vertrouwelijk -</a:t>
            </a:r>
            <a:endParaRPr lang="nl-NL" dirty="0">
              <a:solidFill>
                <a:prstClr val="black"/>
              </a:solidFill>
            </a:endParaRP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642F3725-578A-AD4D-9771-068708FBD682}" type="slidenum">
              <a:rPr lang="nl-NL" smtClean="0">
                <a:solidFill>
                  <a:prstClr val="black"/>
                </a:solidFill>
              </a:rPr>
              <a:pPr/>
              <a:t>‹#›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046092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B-Titel+subtitel+Num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strepen-cb-hoek-groot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3744" y="989034"/>
            <a:ext cx="6010256" cy="586896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00000" y="1662770"/>
            <a:ext cx="7772400" cy="1470025"/>
          </a:xfrm>
        </p:spPr>
        <p:txBody>
          <a:bodyPr lIns="0" tIns="0" rIns="0" bIns="0" anchor="t" anchorCtr="0">
            <a:noAutofit/>
          </a:bodyPr>
          <a:lstStyle>
            <a:lvl1pPr algn="l">
              <a:defRPr sz="8000">
                <a:latin typeface="ScalaSansPro-Black"/>
                <a:cs typeface="ScalaSansPro-Black"/>
              </a:defRPr>
            </a:lvl1pPr>
          </a:lstStyle>
          <a:p>
            <a:r>
              <a:rPr lang="nl-BE" dirty="0" smtClean="0"/>
              <a:t>Titelstijl van model 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900000" y="2861512"/>
            <a:ext cx="6400800" cy="1752600"/>
          </a:xfrm>
          <a:noFill/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sz="2400">
                <a:solidFill>
                  <a:srgbClr val="AA7D06"/>
                </a:solidFill>
                <a:latin typeface="ScalaSansPro-Bold"/>
                <a:cs typeface="ScalaSansPro-Bold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dirty="0" smtClean="0"/>
              <a:t>Klik om de 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138352878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B-strepen-plaats-achtergrond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strepen-cb-hoek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52801" y="4429368"/>
            <a:ext cx="2499443" cy="2437709"/>
          </a:xfrm>
          <a:prstGeom prst="rect">
            <a:avLst/>
          </a:prstGeom>
        </p:spPr>
      </p:pic>
      <p:sp>
        <p:nvSpPr>
          <p:cNvPr id="3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1">
                <a:solidFill>
                  <a:schemeClr val="tx1"/>
                </a:solidFill>
              </a:defRPr>
            </a:lvl1pPr>
          </a:lstStyle>
          <a:p>
            <a:r>
              <a:rPr lang="nl-NL" smtClean="0">
                <a:solidFill>
                  <a:prstClr val="black"/>
                </a:solidFill>
              </a:rPr>
              <a:t>- Strikt vertrouwelijk -</a:t>
            </a:r>
            <a:endParaRPr lang="nl-NL" dirty="0">
              <a:solidFill>
                <a:prstClr val="black"/>
              </a:solidFill>
            </a:endParaRP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642F3725-578A-AD4D-9771-068708FBD682}" type="slidenum">
              <a:rPr lang="nl-NL" smtClean="0">
                <a:solidFill>
                  <a:prstClr val="black"/>
                </a:solidFill>
              </a:rPr>
              <a:pPr/>
              <a:t>‹#›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06545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B-Titel+subtitel+Num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strepen-cb-hoek-groot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3744" y="989034"/>
            <a:ext cx="6010256" cy="586896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00000" y="1662770"/>
            <a:ext cx="7772400" cy="1470025"/>
          </a:xfrm>
        </p:spPr>
        <p:txBody>
          <a:bodyPr lIns="0" tIns="0" rIns="0" bIns="0" anchor="t" anchorCtr="0">
            <a:noAutofit/>
          </a:bodyPr>
          <a:lstStyle>
            <a:lvl1pPr algn="l">
              <a:defRPr sz="8000">
                <a:latin typeface="ScalaSansPro-Black"/>
                <a:cs typeface="ScalaSansPro-Black"/>
              </a:defRPr>
            </a:lvl1pPr>
          </a:lstStyle>
          <a:p>
            <a:r>
              <a:rPr lang="nl-BE" dirty="0" smtClean="0"/>
              <a:t>Titelstijl van model 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900000" y="2861512"/>
            <a:ext cx="6400800" cy="1752600"/>
          </a:xfrm>
          <a:noFill/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sz="2400">
                <a:solidFill>
                  <a:srgbClr val="AA7D06"/>
                </a:solidFill>
                <a:latin typeface="ScalaSansPro-Bold"/>
                <a:cs typeface="ScalaSansPro-Bold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dirty="0" smtClean="0"/>
              <a:t>Klik om de 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55281021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B-Titel+bulletlist+voet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strepen-cb-hoek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52801" y="4429368"/>
            <a:ext cx="2499443" cy="243770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00000" y="808536"/>
            <a:ext cx="8229600" cy="1143000"/>
          </a:xfrm>
        </p:spPr>
        <p:txBody>
          <a:bodyPr lIns="0" tIns="0" rIns="0" bIns="0" anchor="t" anchorCtr="0">
            <a:noAutofit/>
          </a:bodyPr>
          <a:lstStyle>
            <a:lvl1pPr algn="l">
              <a:defRPr sz="5000">
                <a:latin typeface="ScalaSansPro-Black"/>
                <a:cs typeface="ScalaSansPro-Black"/>
              </a:defRPr>
            </a:lvl1pPr>
          </a:lstStyle>
          <a:p>
            <a:r>
              <a:rPr lang="nl-BE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900002" y="2256868"/>
            <a:ext cx="7354691" cy="2727395"/>
          </a:xfrm>
        </p:spPr>
        <p:txBody>
          <a:bodyPr lIns="0" tIns="0" rIns="0" bIns="0" numCol="2" spcCol="180000">
            <a:noAutofit/>
          </a:bodyPr>
          <a:lstStyle>
            <a:lvl1pPr marL="180000" indent="-180000">
              <a:buFont typeface="Arial"/>
              <a:buChar char="•"/>
              <a:defRPr sz="2400" b="1">
                <a:latin typeface="ScalaSansPro-Bold"/>
                <a:cs typeface="ScalaSansPro-Bold"/>
              </a:defRPr>
            </a:lvl1pPr>
            <a:lvl2pPr marL="180000" indent="0">
              <a:spcBef>
                <a:spcPts val="200"/>
              </a:spcBef>
              <a:buFontTx/>
              <a:buNone/>
              <a:defRPr sz="2000" b="0" i="0">
                <a:latin typeface="ScalaSansPro-Regular"/>
                <a:cs typeface="ScalaSansPro-Regular"/>
              </a:defRPr>
            </a:lvl2pPr>
            <a:lvl3pPr marL="324000" indent="-180000">
              <a:buFont typeface="Arial"/>
              <a:buChar char="•"/>
              <a:defRPr sz="2400" b="1">
                <a:latin typeface="ScalaSansPro-Bold"/>
                <a:cs typeface="ScalaSansPro-Bold"/>
              </a:defRPr>
            </a:lvl3pPr>
            <a:lvl4pPr marL="396000" indent="-180000">
              <a:buFont typeface="Arial"/>
              <a:buChar char="•"/>
              <a:defRPr sz="2400" b="1">
                <a:latin typeface="ScalaSansPro-Bold"/>
                <a:cs typeface="ScalaSansPro-Bold"/>
              </a:defRPr>
            </a:lvl4pPr>
            <a:lvl5pPr marL="468000" indent="-180000">
              <a:buFont typeface="Arial"/>
              <a:buChar char="•"/>
              <a:defRPr sz="2400" b="1">
                <a:latin typeface="ScalaSansPro-Bold"/>
                <a:cs typeface="ScalaSansPro-Bold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dirty="0" smtClean="0"/>
              <a:t>Klik om de tekststijl van het model te bewerken</a:t>
            </a:r>
          </a:p>
          <a:p>
            <a:pPr lvl="1"/>
            <a:r>
              <a:rPr lang="nl-BE" dirty="0" smtClean="0"/>
              <a:t>Tweede niveau</a:t>
            </a:r>
          </a:p>
          <a:p>
            <a:pPr lvl="2"/>
            <a:r>
              <a:rPr lang="nl-BE" dirty="0" smtClean="0"/>
              <a:t>Derde niveau</a:t>
            </a:r>
          </a:p>
          <a:p>
            <a:pPr lvl="3"/>
            <a:r>
              <a:rPr lang="nl-BE" dirty="0" smtClean="0"/>
              <a:t>Vierde niveau</a:t>
            </a:r>
          </a:p>
          <a:p>
            <a:pPr lvl="4"/>
            <a:r>
              <a:rPr lang="nl-BE" dirty="0" smtClean="0"/>
              <a:t>Vijfde niveau</a:t>
            </a:r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1">
                <a:solidFill>
                  <a:schemeClr val="tx1"/>
                </a:solidFill>
              </a:defRPr>
            </a:lvl1pPr>
          </a:lstStyle>
          <a:p>
            <a:r>
              <a:rPr lang="nl-NL" smtClean="0">
                <a:solidFill>
                  <a:prstClr val="black"/>
                </a:solidFill>
              </a:rPr>
              <a:t>- Strikt vertrouwelijk -</a:t>
            </a:r>
            <a:endParaRPr lang="nl-NL" dirty="0">
              <a:solidFill>
                <a:prstClr val="black"/>
              </a:solidFill>
            </a:endParaRPr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642F3725-578A-AD4D-9771-068708FBD682}" type="slidenum">
              <a:rPr lang="nl-NL" smtClean="0">
                <a:solidFill>
                  <a:prstClr val="black"/>
                </a:solidFill>
              </a:rPr>
              <a:pPr/>
              <a:t>‹#›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491144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B-strepen-plaats-achtergrond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strepen-cb-hoek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52801" y="4429368"/>
            <a:ext cx="2499443" cy="2437709"/>
          </a:xfrm>
          <a:prstGeom prst="rect">
            <a:avLst/>
          </a:prstGeom>
        </p:spPr>
      </p:pic>
      <p:sp>
        <p:nvSpPr>
          <p:cNvPr id="3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1">
                <a:solidFill>
                  <a:schemeClr val="tx1"/>
                </a:solidFill>
              </a:defRPr>
            </a:lvl1pPr>
          </a:lstStyle>
          <a:p>
            <a:r>
              <a:rPr lang="nl-NL" smtClean="0">
                <a:solidFill>
                  <a:prstClr val="black"/>
                </a:solidFill>
              </a:rPr>
              <a:t>- Strikt vertrouwelijk -</a:t>
            </a:r>
            <a:endParaRPr lang="nl-NL" dirty="0">
              <a:solidFill>
                <a:prstClr val="black"/>
              </a:solidFill>
            </a:endParaRP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642F3725-578A-AD4D-9771-068708FBD682}" type="slidenum">
              <a:rPr lang="nl-NL" smtClean="0">
                <a:solidFill>
                  <a:prstClr val="black"/>
                </a:solidFill>
              </a:rPr>
              <a:pPr/>
              <a:t>‹#›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260871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B-Titel+subtitel+Num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strepen-cb-hoek-groot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3744" y="989034"/>
            <a:ext cx="6010256" cy="586896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00000" y="1662770"/>
            <a:ext cx="7772400" cy="1470025"/>
          </a:xfrm>
        </p:spPr>
        <p:txBody>
          <a:bodyPr lIns="0" tIns="0" rIns="0" bIns="0" anchor="t" anchorCtr="0">
            <a:noAutofit/>
          </a:bodyPr>
          <a:lstStyle>
            <a:lvl1pPr algn="l">
              <a:defRPr sz="8000">
                <a:latin typeface="ScalaSansPro-Black"/>
                <a:cs typeface="ScalaSansPro-Black"/>
              </a:defRPr>
            </a:lvl1pPr>
          </a:lstStyle>
          <a:p>
            <a:r>
              <a:rPr lang="nl-BE" dirty="0" smtClean="0"/>
              <a:t>Titelstijl van model 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900000" y="2861512"/>
            <a:ext cx="6400800" cy="1752600"/>
          </a:xfrm>
          <a:noFill/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sz="2400">
                <a:solidFill>
                  <a:srgbClr val="AA7D06"/>
                </a:solidFill>
                <a:latin typeface="ScalaSansPro-Bold"/>
                <a:cs typeface="ScalaSansPro-Bold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dirty="0" smtClean="0"/>
              <a:t>Klik om de 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352370693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CE671-5A69-4224-967C-5DBE772873ED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15/01/2016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BA392-C7D4-48A1-AEE2-3D79DFDADD8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6930503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CE671-5A69-4224-967C-5DBE772873ED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15/01/2016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BA392-C7D4-48A1-AEE2-3D79DFDADD8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9814165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CE671-5A69-4224-967C-5DBE772873ED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15/01/2016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BA392-C7D4-48A1-AEE2-3D79DFDADD8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3730240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CE671-5A69-4224-967C-5DBE772873ED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15/01/2016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BA392-C7D4-48A1-AEE2-3D79DFDADD8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1283210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CE671-5A69-4224-967C-5DBE772873ED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15/01/2016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BA392-C7D4-48A1-AEE2-3D79DFDADD8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2700673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CE671-5A69-4224-967C-5DBE772873ED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15/01/2016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BA392-C7D4-48A1-AEE2-3D79DFDADD8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7694461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CE671-5A69-4224-967C-5DBE772873ED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15/01/2016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BA392-C7D4-48A1-AEE2-3D79DFDADD8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905830"/>
      </p:ext>
    </p:extLst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CE671-5A69-4224-967C-5DBE772873ED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15/01/2016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BA392-C7D4-48A1-AEE2-3D79DFDADD8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0139548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CE671-5A69-4224-967C-5DBE772873ED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15/01/2016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2BA392-C7D4-48A1-AEE2-3D79DFDADD8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8986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  <p:sldLayoutId id="2147483748" r:id="rId14"/>
    <p:sldLayoutId id="2147483688" r:id="rId15"/>
    <p:sldLayoutId id="2147483689" r:id="rId16"/>
    <p:sldLayoutId id="2147483717" r:id="rId17"/>
    <p:sldLayoutId id="2147483673" r:id="rId18"/>
    <p:sldLayoutId id="2147483674" r:id="rId19"/>
  </p:sldLayoutIdLst>
  <p:transition>
    <p:random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file:///G:\TVJO%20AMATEUR\Moodfilm.mov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file:///G:\TVJO%20AMATEUR\Moodfilm.mov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file:///G:\TVJO%20AMATEUR\Moodfilm.mov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hyperlink" Target="file:///G:\TVJO%20AMATEUR\Moodfilm.mov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Club-Brugge-Academy-kort.mp4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.emf"/><Relationship Id="rId5" Type="http://schemas.openxmlformats.org/officeDocument/2006/relationships/image" Target="../media/image25.emf"/><Relationship Id="rId4" Type="http://schemas.openxmlformats.org/officeDocument/2006/relationships/image" Target="../media/image32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4.emf"/><Relationship Id="rId4" Type="http://schemas.openxmlformats.org/officeDocument/2006/relationships/image" Target="../media/image25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e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l-SI" sz="3600" dirty="0" smtClean="0"/>
              <a:t>SODELOVANJE MENTOR – MLAD TRENER (PEDAGOŠKA PRAKSA V TUJINI)</a:t>
            </a:r>
            <a:endParaRPr lang="sl-SI" sz="36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l-SI" sz="1600" dirty="0" smtClean="0"/>
              <a:t>g. Chris Van </a:t>
            </a:r>
            <a:r>
              <a:rPr lang="sl-SI" sz="1600" dirty="0" err="1" smtClean="0"/>
              <a:t>Puyvelde</a:t>
            </a:r>
            <a:r>
              <a:rPr lang="sl-SI" sz="1600" dirty="0" smtClean="0"/>
              <a:t> – tehnični direktor Belgijske nogometne zveze (KBVB)</a:t>
            </a:r>
          </a:p>
          <a:p>
            <a:r>
              <a:rPr lang="sl-SI" sz="1600" dirty="0" smtClean="0"/>
              <a:t>Erik Sedej – trener UEFA A</a:t>
            </a:r>
          </a:p>
          <a:p>
            <a:endParaRPr lang="sl-SI" sz="1600" dirty="0"/>
          </a:p>
          <a:p>
            <a:r>
              <a:rPr lang="sl-SI" sz="1600" dirty="0" smtClean="0"/>
              <a:t>Kranj , sobota 16.1.2016                                                   Mestna knjižnica Kranj</a:t>
            </a:r>
          </a:p>
        </p:txBody>
      </p:sp>
    </p:spTree>
    <p:extLst>
      <p:ext uri="{BB962C8B-B14F-4D97-AF65-F5344CB8AC3E}">
        <p14:creationId xmlns:p14="http://schemas.microsoft.com/office/powerpoint/2010/main" xmlns="" val="371821447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6978" y="1"/>
            <a:ext cx="8529822" cy="6624828"/>
          </a:xfrm>
          <a:prstGeom prst="rect">
            <a:avLst/>
          </a:prstGeom>
        </p:spPr>
      </p:pic>
      <p:sp>
        <p:nvSpPr>
          <p:cNvPr id="19" name="Ovaal 18"/>
          <p:cNvSpPr/>
          <p:nvPr/>
        </p:nvSpPr>
        <p:spPr>
          <a:xfrm>
            <a:off x="680666" y="579815"/>
            <a:ext cx="1800000" cy="1757685"/>
          </a:xfrm>
          <a:prstGeom prst="ellipse">
            <a:avLst/>
          </a:prstGeom>
          <a:noFill/>
          <a:ln w="38100"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90164" y="1288167"/>
            <a:ext cx="259692" cy="300371"/>
          </a:xfrm>
          <a:prstGeom prst="rect">
            <a:avLst/>
          </a:prstGeom>
        </p:spPr>
      </p:pic>
      <p:sp>
        <p:nvSpPr>
          <p:cNvPr id="20" name="Ovaal 19"/>
          <p:cNvSpPr/>
          <p:nvPr/>
        </p:nvSpPr>
        <p:spPr>
          <a:xfrm>
            <a:off x="-770058" y="-860001"/>
            <a:ext cx="4806900" cy="4593973"/>
          </a:xfrm>
          <a:prstGeom prst="ellipse">
            <a:avLst/>
          </a:prstGeom>
          <a:noFill/>
          <a:ln w="38100"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1" name="Gelijkbenige driehoek 20"/>
          <p:cNvSpPr/>
          <p:nvPr/>
        </p:nvSpPr>
        <p:spPr>
          <a:xfrm rot="10800000">
            <a:off x="1447817" y="736359"/>
            <a:ext cx="154379" cy="156544"/>
          </a:xfrm>
          <a:prstGeom prst="triangle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2" name="Gelijkbenige driehoek 21"/>
          <p:cNvSpPr/>
          <p:nvPr/>
        </p:nvSpPr>
        <p:spPr>
          <a:xfrm rot="10800000">
            <a:off x="1479014" y="1187645"/>
            <a:ext cx="154379" cy="156544"/>
          </a:xfrm>
          <a:prstGeom prst="triangle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3" name="Gelijkbenige driehoek 22"/>
          <p:cNvSpPr/>
          <p:nvPr/>
        </p:nvSpPr>
        <p:spPr>
          <a:xfrm rot="10800000">
            <a:off x="1332582" y="2259228"/>
            <a:ext cx="154379" cy="156544"/>
          </a:xfrm>
          <a:prstGeom prst="triangle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4" name="Gelijkbenige driehoek 23"/>
          <p:cNvSpPr/>
          <p:nvPr/>
        </p:nvSpPr>
        <p:spPr>
          <a:xfrm rot="10800000">
            <a:off x="4420916" y="1409901"/>
            <a:ext cx="154379" cy="156544"/>
          </a:xfrm>
          <a:prstGeom prst="triangle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5" name="Gelijkbenige driehoek 24"/>
          <p:cNvSpPr/>
          <p:nvPr/>
        </p:nvSpPr>
        <p:spPr>
          <a:xfrm rot="10800000">
            <a:off x="1980227" y="2102684"/>
            <a:ext cx="154379" cy="156544"/>
          </a:xfrm>
          <a:prstGeom prst="triangle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6" name="Gelijkbenige driehoek 25"/>
          <p:cNvSpPr/>
          <p:nvPr/>
        </p:nvSpPr>
        <p:spPr>
          <a:xfrm rot="10800000">
            <a:off x="2207838" y="1253356"/>
            <a:ext cx="154379" cy="156544"/>
          </a:xfrm>
          <a:prstGeom prst="triangle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7" name="Gelijkbenige driehoek 26"/>
          <p:cNvSpPr/>
          <p:nvPr/>
        </p:nvSpPr>
        <p:spPr>
          <a:xfrm rot="10800000">
            <a:off x="2062379" y="1294937"/>
            <a:ext cx="154379" cy="156544"/>
          </a:xfrm>
          <a:prstGeom prst="triangle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8" name="Gelijkbenige driehoek 27"/>
          <p:cNvSpPr/>
          <p:nvPr/>
        </p:nvSpPr>
        <p:spPr>
          <a:xfrm rot="10800000">
            <a:off x="4266537" y="1488172"/>
            <a:ext cx="154379" cy="156544"/>
          </a:xfrm>
          <a:prstGeom prst="triangle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9" name="Gelijkbenige driehoek 28"/>
          <p:cNvSpPr/>
          <p:nvPr/>
        </p:nvSpPr>
        <p:spPr>
          <a:xfrm rot="10800000">
            <a:off x="4036843" y="1031101"/>
            <a:ext cx="154379" cy="156544"/>
          </a:xfrm>
          <a:prstGeom prst="triangle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0" name="Gelijkbenige driehoek 29"/>
          <p:cNvSpPr/>
          <p:nvPr/>
        </p:nvSpPr>
        <p:spPr>
          <a:xfrm rot="10800000">
            <a:off x="6113046" y="2102684"/>
            <a:ext cx="154379" cy="156544"/>
          </a:xfrm>
          <a:prstGeom prst="triangle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6" name="Gelijkbenige driehoek 15"/>
          <p:cNvSpPr/>
          <p:nvPr/>
        </p:nvSpPr>
        <p:spPr>
          <a:xfrm rot="10800000">
            <a:off x="1255391" y="879700"/>
            <a:ext cx="154379" cy="156544"/>
          </a:xfrm>
          <a:prstGeom prst="triangle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7" name="Gelijkbenige driehoek 16"/>
          <p:cNvSpPr/>
          <p:nvPr/>
        </p:nvSpPr>
        <p:spPr>
          <a:xfrm rot="10800000">
            <a:off x="1672667" y="1344191"/>
            <a:ext cx="154379" cy="156544"/>
          </a:xfrm>
          <a:prstGeom prst="triangle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8" name="Gelijkbenige driehoek 17"/>
          <p:cNvSpPr/>
          <p:nvPr/>
        </p:nvSpPr>
        <p:spPr>
          <a:xfrm rot="10800000">
            <a:off x="4181787" y="1262163"/>
            <a:ext cx="154379" cy="156544"/>
          </a:xfrm>
          <a:prstGeom prst="triangle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1" name="Gelijkbenige driehoek 30"/>
          <p:cNvSpPr/>
          <p:nvPr/>
        </p:nvSpPr>
        <p:spPr>
          <a:xfrm rot="10800000">
            <a:off x="4428783" y="1241632"/>
            <a:ext cx="154379" cy="156544"/>
          </a:xfrm>
          <a:prstGeom prst="triangle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3" name="Tekstvak 32"/>
          <p:cNvSpPr txBox="1"/>
          <p:nvPr/>
        </p:nvSpPr>
        <p:spPr>
          <a:xfrm>
            <a:off x="2915816" y="6207695"/>
            <a:ext cx="6025830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sl-SI" sz="2400" b="1" dirty="0" smtClean="0">
                <a:solidFill>
                  <a:schemeClr val="bg1"/>
                </a:solidFill>
              </a:rPr>
              <a:t>Bivališče igralcev</a:t>
            </a:r>
            <a:r>
              <a:rPr lang="nl-BE" sz="2400" b="1" dirty="0" smtClean="0">
                <a:solidFill>
                  <a:schemeClr val="bg1"/>
                </a:solidFill>
              </a:rPr>
              <a:t> </a:t>
            </a:r>
            <a:r>
              <a:rPr lang="sl-SI" sz="2400" b="1" dirty="0" smtClean="0">
                <a:solidFill>
                  <a:schemeClr val="bg1"/>
                </a:solidFill>
              </a:rPr>
              <a:t>A</a:t>
            </a:r>
            <a:r>
              <a:rPr lang="sl-SI" sz="2400" b="1" dirty="0">
                <a:solidFill>
                  <a:schemeClr val="bg1"/>
                </a:solidFill>
              </a:rPr>
              <a:t> </a:t>
            </a:r>
            <a:r>
              <a:rPr lang="sl-SI" sz="2400" b="1" dirty="0" smtClean="0">
                <a:solidFill>
                  <a:schemeClr val="bg1"/>
                </a:solidFill>
              </a:rPr>
              <a:t>MOŠTVA iz Akademije</a:t>
            </a:r>
            <a:endParaRPr lang="nl-BE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977704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6978" y="1"/>
            <a:ext cx="8529822" cy="6624828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90164" y="1288167"/>
            <a:ext cx="259692" cy="300371"/>
          </a:xfrm>
          <a:prstGeom prst="rect">
            <a:avLst/>
          </a:prstGeom>
        </p:spPr>
      </p:pic>
      <p:sp>
        <p:nvSpPr>
          <p:cNvPr id="6" name="Ovaal 5"/>
          <p:cNvSpPr/>
          <p:nvPr/>
        </p:nvSpPr>
        <p:spPr>
          <a:xfrm>
            <a:off x="1187623" y="1484784"/>
            <a:ext cx="360000" cy="3600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9" name="Ovaal 18"/>
          <p:cNvSpPr/>
          <p:nvPr/>
        </p:nvSpPr>
        <p:spPr>
          <a:xfrm>
            <a:off x="539552" y="1556792"/>
            <a:ext cx="360000" cy="3600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0" name="Ovaal 19"/>
          <p:cNvSpPr/>
          <p:nvPr/>
        </p:nvSpPr>
        <p:spPr>
          <a:xfrm>
            <a:off x="1979752" y="1628800"/>
            <a:ext cx="360000" cy="3600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1" name="Ovaal 20"/>
          <p:cNvSpPr/>
          <p:nvPr/>
        </p:nvSpPr>
        <p:spPr>
          <a:xfrm>
            <a:off x="2051720" y="1124744"/>
            <a:ext cx="360000" cy="3600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2" name="Ovaal 21"/>
          <p:cNvSpPr/>
          <p:nvPr/>
        </p:nvSpPr>
        <p:spPr>
          <a:xfrm>
            <a:off x="899592" y="1700808"/>
            <a:ext cx="360000" cy="3600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3" name="Ovaal 22"/>
          <p:cNvSpPr/>
          <p:nvPr/>
        </p:nvSpPr>
        <p:spPr>
          <a:xfrm>
            <a:off x="2699832" y="1052736"/>
            <a:ext cx="360000" cy="3600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5" name="Ovaal 24"/>
          <p:cNvSpPr/>
          <p:nvPr/>
        </p:nvSpPr>
        <p:spPr>
          <a:xfrm>
            <a:off x="1259632" y="1853208"/>
            <a:ext cx="360000" cy="3600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Tekstvak 10"/>
          <p:cNvSpPr txBox="1"/>
          <p:nvPr/>
        </p:nvSpPr>
        <p:spPr>
          <a:xfrm>
            <a:off x="2915816" y="6207695"/>
            <a:ext cx="6228184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nl-BE" sz="2400" b="1" dirty="0" smtClean="0">
                <a:solidFill>
                  <a:schemeClr val="bg1"/>
                </a:solidFill>
              </a:rPr>
              <a:t>U7 – u9: </a:t>
            </a:r>
            <a:r>
              <a:rPr lang="sl-SI" sz="2400" b="1" dirty="0" smtClean="0">
                <a:solidFill>
                  <a:schemeClr val="bg1"/>
                </a:solidFill>
              </a:rPr>
              <a:t>regionalni klubi (sodelovanje)</a:t>
            </a:r>
            <a:endParaRPr lang="nl-BE" sz="2400" b="1" dirty="0">
              <a:solidFill>
                <a:schemeClr val="bg1"/>
              </a:solidFill>
            </a:endParaRPr>
          </a:p>
        </p:txBody>
      </p:sp>
      <p:sp>
        <p:nvSpPr>
          <p:cNvPr id="28" name="Ovaal 27"/>
          <p:cNvSpPr/>
          <p:nvPr/>
        </p:nvSpPr>
        <p:spPr>
          <a:xfrm>
            <a:off x="251520" y="4653136"/>
            <a:ext cx="360000" cy="3600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9" name="Tekstvak 28"/>
          <p:cNvSpPr txBox="1"/>
          <p:nvPr/>
        </p:nvSpPr>
        <p:spPr>
          <a:xfrm>
            <a:off x="683568" y="4653136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Ives Faelens</a:t>
            </a:r>
            <a:endParaRPr lang="nl-BE" dirty="0"/>
          </a:p>
        </p:txBody>
      </p:sp>
      <p:sp>
        <p:nvSpPr>
          <p:cNvPr id="7" name="Tekstvak 6"/>
          <p:cNvSpPr txBox="1"/>
          <p:nvPr/>
        </p:nvSpPr>
        <p:spPr>
          <a:xfrm>
            <a:off x="431520" y="2213208"/>
            <a:ext cx="2628312" cy="2308324"/>
          </a:xfrm>
          <a:prstGeom prst="rect">
            <a:avLst/>
          </a:prstGeom>
          <a:solidFill>
            <a:srgbClr val="F8F8F8">
              <a:alpha val="80000"/>
            </a:srgbClr>
          </a:solidFill>
        </p:spPr>
        <p:txBody>
          <a:bodyPr wrap="square" rtlCol="0">
            <a:spAutoFit/>
          </a:bodyPr>
          <a:lstStyle/>
          <a:p>
            <a:r>
              <a:rPr lang="nl-BE" b="1" dirty="0" smtClean="0"/>
              <a:t>KVK Westhoek</a:t>
            </a:r>
          </a:p>
          <a:p>
            <a:r>
              <a:rPr lang="nl-BE" b="1" dirty="0" smtClean="0"/>
              <a:t>KM </a:t>
            </a:r>
            <a:r>
              <a:rPr lang="nl-BE" b="1" dirty="0" err="1" smtClean="0"/>
              <a:t>Torhout</a:t>
            </a:r>
            <a:endParaRPr lang="nl-BE" b="1" dirty="0" smtClean="0"/>
          </a:p>
          <a:p>
            <a:r>
              <a:rPr lang="nl-BE" b="1" dirty="0" err="1" smtClean="0"/>
              <a:t>Izegem</a:t>
            </a:r>
            <a:endParaRPr lang="nl-BE" b="1" dirty="0" smtClean="0"/>
          </a:p>
          <a:p>
            <a:r>
              <a:rPr lang="nl-BE" b="1" dirty="0" smtClean="0"/>
              <a:t>KSV Roeselare</a:t>
            </a:r>
          </a:p>
          <a:p>
            <a:r>
              <a:rPr lang="nl-BE" b="1" dirty="0" smtClean="0"/>
              <a:t>KMSK Deinze</a:t>
            </a:r>
          </a:p>
          <a:p>
            <a:r>
              <a:rPr lang="nl-BE" b="1" dirty="0" err="1" smtClean="0"/>
              <a:t>Maldegem</a:t>
            </a:r>
            <a:endParaRPr lang="nl-BE" b="1" dirty="0" smtClean="0"/>
          </a:p>
          <a:p>
            <a:r>
              <a:rPr lang="nl-BE" b="1" dirty="0" smtClean="0"/>
              <a:t>KV </a:t>
            </a:r>
            <a:r>
              <a:rPr lang="nl-BE" b="1" dirty="0" err="1" smtClean="0"/>
              <a:t>Zelzate</a:t>
            </a:r>
            <a:endParaRPr lang="nl-BE" b="1" dirty="0" smtClean="0"/>
          </a:p>
          <a:p>
            <a:endParaRPr lang="nl-BE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3024620174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28" grpId="0" animBg="1"/>
      <p:bldP spid="29" grpId="0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6978" y="1"/>
            <a:ext cx="8529822" cy="6624828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90164" y="1288167"/>
            <a:ext cx="259692" cy="300371"/>
          </a:xfrm>
          <a:prstGeom prst="rect">
            <a:avLst/>
          </a:prstGeom>
        </p:spPr>
      </p:pic>
      <p:sp>
        <p:nvSpPr>
          <p:cNvPr id="2" name="Ovaal 1"/>
          <p:cNvSpPr/>
          <p:nvPr/>
        </p:nvSpPr>
        <p:spPr>
          <a:xfrm>
            <a:off x="666316" y="965126"/>
            <a:ext cx="1584176" cy="1656184"/>
          </a:xfrm>
          <a:prstGeom prst="ellipse">
            <a:avLst/>
          </a:prstGeom>
          <a:solidFill>
            <a:schemeClr val="tx1">
              <a:lumMod val="50000"/>
              <a:lumOff val="50000"/>
              <a:alpha val="3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prstClr val="white"/>
              </a:solidFill>
            </a:endParaRPr>
          </a:p>
        </p:txBody>
      </p:sp>
      <p:sp>
        <p:nvSpPr>
          <p:cNvPr id="32" name="Ovaal 31"/>
          <p:cNvSpPr/>
          <p:nvPr/>
        </p:nvSpPr>
        <p:spPr>
          <a:xfrm>
            <a:off x="323528" y="4653136"/>
            <a:ext cx="345532" cy="360040"/>
          </a:xfrm>
          <a:prstGeom prst="ellipse">
            <a:avLst/>
          </a:prstGeom>
          <a:solidFill>
            <a:schemeClr val="tx1">
              <a:lumMod val="50000"/>
              <a:lumOff val="50000"/>
              <a:alpha val="30196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prstClr val="white"/>
              </a:solidFill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683568" y="4653136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solidFill>
                  <a:prstClr val="black"/>
                </a:solidFill>
              </a:rPr>
              <a:t>Pieter Legein</a:t>
            </a:r>
            <a:endParaRPr lang="nl-BE" dirty="0">
              <a:solidFill>
                <a:prstClr val="black"/>
              </a:solidFill>
            </a:endParaRPr>
          </a:p>
        </p:txBody>
      </p:sp>
      <p:sp>
        <p:nvSpPr>
          <p:cNvPr id="33" name="Ovaal 32"/>
          <p:cNvSpPr/>
          <p:nvPr/>
        </p:nvSpPr>
        <p:spPr>
          <a:xfrm>
            <a:off x="2051720" y="836712"/>
            <a:ext cx="1584176" cy="1656184"/>
          </a:xfrm>
          <a:prstGeom prst="ellipse">
            <a:avLst/>
          </a:prstGeom>
          <a:solidFill>
            <a:schemeClr val="accent1">
              <a:lumMod val="60000"/>
              <a:lumOff val="40000"/>
              <a:alpha val="3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prstClr val="white"/>
              </a:solidFill>
            </a:endParaRPr>
          </a:p>
        </p:txBody>
      </p:sp>
      <p:sp>
        <p:nvSpPr>
          <p:cNvPr id="34" name="Ovaal 33"/>
          <p:cNvSpPr/>
          <p:nvPr/>
        </p:nvSpPr>
        <p:spPr>
          <a:xfrm>
            <a:off x="322362" y="5157232"/>
            <a:ext cx="342788" cy="360000"/>
          </a:xfrm>
          <a:prstGeom prst="ellipse">
            <a:avLst/>
          </a:prstGeom>
          <a:solidFill>
            <a:schemeClr val="accent1">
              <a:lumMod val="40000"/>
              <a:lumOff val="60000"/>
              <a:alpha val="30196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prstClr val="white"/>
              </a:solidFill>
            </a:endParaRPr>
          </a:p>
        </p:txBody>
      </p:sp>
      <p:sp>
        <p:nvSpPr>
          <p:cNvPr id="35" name="Tekstvak 34"/>
          <p:cNvSpPr txBox="1"/>
          <p:nvPr/>
        </p:nvSpPr>
        <p:spPr>
          <a:xfrm>
            <a:off x="683568" y="5157192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solidFill>
                  <a:prstClr val="black"/>
                </a:solidFill>
              </a:rPr>
              <a:t>Erwin De Coster</a:t>
            </a:r>
            <a:endParaRPr lang="nl-BE" dirty="0">
              <a:solidFill>
                <a:prstClr val="black"/>
              </a:solidFill>
            </a:endParaRPr>
          </a:p>
        </p:txBody>
      </p:sp>
      <p:sp>
        <p:nvSpPr>
          <p:cNvPr id="36" name="Ovaal 35"/>
          <p:cNvSpPr/>
          <p:nvPr/>
        </p:nvSpPr>
        <p:spPr>
          <a:xfrm rot="1845388">
            <a:off x="3419872" y="2015395"/>
            <a:ext cx="864096" cy="488454"/>
          </a:xfrm>
          <a:prstGeom prst="ellipse">
            <a:avLst/>
          </a:prstGeom>
          <a:solidFill>
            <a:schemeClr val="accent1">
              <a:lumMod val="60000"/>
              <a:lumOff val="40000"/>
              <a:alpha val="3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prstClr val="white"/>
              </a:solidFill>
            </a:endParaRPr>
          </a:p>
        </p:txBody>
      </p:sp>
      <p:sp>
        <p:nvSpPr>
          <p:cNvPr id="37" name="Ovaal 36"/>
          <p:cNvSpPr/>
          <p:nvPr/>
        </p:nvSpPr>
        <p:spPr>
          <a:xfrm>
            <a:off x="3733800" y="332656"/>
            <a:ext cx="2952328" cy="2288654"/>
          </a:xfrm>
          <a:prstGeom prst="ellipse">
            <a:avLst/>
          </a:prstGeom>
          <a:solidFill>
            <a:srgbClr val="FF0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prstClr val="white"/>
              </a:solidFill>
            </a:endParaRPr>
          </a:p>
        </p:txBody>
      </p:sp>
      <p:sp>
        <p:nvSpPr>
          <p:cNvPr id="39" name="Ovaal 38"/>
          <p:cNvSpPr/>
          <p:nvPr/>
        </p:nvSpPr>
        <p:spPr>
          <a:xfrm>
            <a:off x="323528" y="5679288"/>
            <a:ext cx="342000" cy="342000"/>
          </a:xfrm>
          <a:prstGeom prst="ellipse">
            <a:avLst/>
          </a:prstGeom>
          <a:solidFill>
            <a:srgbClr val="FF0000">
              <a:alpha val="30196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prstClr val="white"/>
              </a:solidFill>
            </a:endParaRPr>
          </a:p>
        </p:txBody>
      </p:sp>
      <p:sp>
        <p:nvSpPr>
          <p:cNvPr id="40" name="Tekstvak 39"/>
          <p:cNvSpPr txBox="1"/>
          <p:nvPr/>
        </p:nvSpPr>
        <p:spPr>
          <a:xfrm>
            <a:off x="683568" y="566124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solidFill>
                  <a:prstClr val="black"/>
                </a:solidFill>
              </a:rPr>
              <a:t>Birger Van Sever</a:t>
            </a:r>
            <a:endParaRPr lang="nl-BE" dirty="0">
              <a:solidFill>
                <a:prstClr val="black"/>
              </a:solidFill>
            </a:endParaRPr>
          </a:p>
        </p:txBody>
      </p:sp>
      <p:sp>
        <p:nvSpPr>
          <p:cNvPr id="9" name="Ovaal 8"/>
          <p:cNvSpPr/>
          <p:nvPr/>
        </p:nvSpPr>
        <p:spPr>
          <a:xfrm>
            <a:off x="1727684" y="2621310"/>
            <a:ext cx="6236896" cy="1640983"/>
          </a:xfrm>
          <a:prstGeom prst="ellipse">
            <a:avLst/>
          </a:prstGeom>
          <a:solidFill>
            <a:srgbClr val="FFC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prstClr val="white"/>
              </a:solidFill>
            </a:endParaRPr>
          </a:p>
        </p:txBody>
      </p:sp>
      <p:sp>
        <p:nvSpPr>
          <p:cNvPr id="42" name="Ovaal 41"/>
          <p:cNvSpPr/>
          <p:nvPr/>
        </p:nvSpPr>
        <p:spPr>
          <a:xfrm>
            <a:off x="323528" y="6165304"/>
            <a:ext cx="345532" cy="360040"/>
          </a:xfrm>
          <a:prstGeom prst="ellipse">
            <a:avLst/>
          </a:prstGeom>
          <a:solidFill>
            <a:srgbClr val="FFC000">
              <a:alpha val="30196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prstClr val="white"/>
              </a:solidFill>
            </a:endParaRPr>
          </a:p>
        </p:txBody>
      </p:sp>
      <p:sp>
        <p:nvSpPr>
          <p:cNvPr id="43" name="Tekstvak 42"/>
          <p:cNvSpPr txBox="1"/>
          <p:nvPr/>
        </p:nvSpPr>
        <p:spPr>
          <a:xfrm>
            <a:off x="683568" y="6165304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solidFill>
                  <a:prstClr val="black"/>
                </a:solidFill>
              </a:rPr>
              <a:t>Peter Verbeke</a:t>
            </a:r>
            <a:endParaRPr lang="nl-BE" dirty="0">
              <a:solidFill>
                <a:prstClr val="black"/>
              </a:solidFill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2915816" y="6207695"/>
            <a:ext cx="6025830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nl-BE" sz="2400" b="1" dirty="0" smtClean="0">
                <a:solidFill>
                  <a:prstClr val="white"/>
                </a:solidFill>
              </a:rPr>
              <a:t>U13 – u21: </a:t>
            </a:r>
            <a:r>
              <a:rPr lang="sl-SI" sz="2400" b="1" dirty="0" smtClean="0">
                <a:solidFill>
                  <a:prstClr val="white"/>
                </a:solidFill>
              </a:rPr>
              <a:t>vodene regionalne skupine</a:t>
            </a:r>
            <a:endParaRPr lang="nl-BE" sz="2400" b="1" dirty="0">
              <a:solidFill>
                <a:prstClr val="white"/>
              </a:solidFill>
            </a:endParaRPr>
          </a:p>
        </p:txBody>
      </p:sp>
      <p:sp>
        <p:nvSpPr>
          <p:cNvPr id="45" name="Tekstvak 44"/>
          <p:cNvSpPr txBox="1"/>
          <p:nvPr/>
        </p:nvSpPr>
        <p:spPr>
          <a:xfrm>
            <a:off x="2915816" y="5661248"/>
            <a:ext cx="6025830" cy="461665"/>
          </a:xfrm>
          <a:prstGeom prst="rect">
            <a:avLst/>
          </a:prstGeom>
          <a:solidFill>
            <a:srgbClr val="E6FC10"/>
          </a:solidFill>
        </p:spPr>
        <p:txBody>
          <a:bodyPr wrap="square" rtlCol="0">
            <a:spAutoFit/>
          </a:bodyPr>
          <a:lstStyle/>
          <a:p>
            <a:r>
              <a:rPr lang="nl-BE" sz="2400" b="1" dirty="0" smtClean="0">
                <a:solidFill>
                  <a:prstClr val="black"/>
                </a:solidFill>
              </a:rPr>
              <a:t>U13 – u14 </a:t>
            </a:r>
            <a:r>
              <a:rPr lang="sl-SI" sz="2400" b="1" dirty="0" smtClean="0">
                <a:solidFill>
                  <a:prstClr val="black"/>
                </a:solidFill>
              </a:rPr>
              <a:t>mestni projekti</a:t>
            </a:r>
            <a:endParaRPr lang="nl-BE" sz="2400" b="1" dirty="0">
              <a:solidFill>
                <a:prstClr val="black"/>
              </a:solidFill>
            </a:endParaRPr>
          </a:p>
        </p:txBody>
      </p:sp>
      <p:sp>
        <p:nvSpPr>
          <p:cNvPr id="46" name="Ovaal 45"/>
          <p:cNvSpPr/>
          <p:nvPr/>
        </p:nvSpPr>
        <p:spPr>
          <a:xfrm>
            <a:off x="4283968" y="764704"/>
            <a:ext cx="720080" cy="560502"/>
          </a:xfrm>
          <a:prstGeom prst="ellipse">
            <a:avLst/>
          </a:prstGeom>
          <a:solidFill>
            <a:srgbClr val="E6FC1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prstClr val="white"/>
              </a:solidFill>
            </a:endParaRPr>
          </a:p>
        </p:txBody>
      </p:sp>
      <p:sp>
        <p:nvSpPr>
          <p:cNvPr id="47" name="Ovaal 46"/>
          <p:cNvSpPr/>
          <p:nvPr/>
        </p:nvSpPr>
        <p:spPr>
          <a:xfrm>
            <a:off x="6012160" y="1572354"/>
            <a:ext cx="720080" cy="560502"/>
          </a:xfrm>
          <a:prstGeom prst="ellipse">
            <a:avLst/>
          </a:prstGeom>
          <a:solidFill>
            <a:srgbClr val="E6FC1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prstClr val="white"/>
              </a:solidFill>
            </a:endParaRPr>
          </a:p>
        </p:txBody>
      </p:sp>
      <p:sp>
        <p:nvSpPr>
          <p:cNvPr id="48" name="Ovaal 47"/>
          <p:cNvSpPr/>
          <p:nvPr/>
        </p:nvSpPr>
        <p:spPr>
          <a:xfrm>
            <a:off x="3707904" y="2060808"/>
            <a:ext cx="720080" cy="560502"/>
          </a:xfrm>
          <a:prstGeom prst="ellipse">
            <a:avLst/>
          </a:prstGeom>
          <a:solidFill>
            <a:srgbClr val="E6FC1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4547732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2" grpId="0" animBg="1"/>
      <p:bldP spid="5" grpId="0"/>
      <p:bldP spid="33" grpId="0" animBg="1"/>
      <p:bldP spid="34" grpId="0" animBg="1"/>
      <p:bldP spid="35" grpId="0"/>
      <p:bldP spid="36" grpId="0" animBg="1"/>
      <p:bldP spid="37" grpId="0" animBg="1"/>
      <p:bldP spid="39" grpId="0" animBg="1"/>
      <p:bldP spid="40" grpId="0"/>
      <p:bldP spid="9" grpId="0" animBg="1"/>
      <p:bldP spid="42" grpId="0" animBg="1"/>
      <p:bldP spid="43" grpId="0"/>
      <p:bldP spid="45" grpId="0" animBg="1"/>
      <p:bldP spid="46" grpId="0" animBg="1"/>
      <p:bldP spid="47" grpId="0" animBg="1"/>
      <p:bldP spid="4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600" dirty="0" smtClean="0">
                <a:solidFill>
                  <a:srgbClr val="002060"/>
                </a:solidFill>
              </a:rPr>
              <a:t>2.  IZOBRAŽEVANJE oz. VZGOJA</a:t>
            </a:r>
            <a:endParaRPr lang="sl-SI" sz="3600" dirty="0">
              <a:solidFill>
                <a:srgbClr val="00206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PROCES </a:t>
            </a:r>
          </a:p>
          <a:p>
            <a:r>
              <a:rPr lang="sl-SI" dirty="0" smtClean="0"/>
              <a:t>SAMOZAVEST</a:t>
            </a:r>
          </a:p>
          <a:p>
            <a:r>
              <a:rPr lang="sl-SI" dirty="0" smtClean="0"/>
              <a:t>ZMAGOVANJE</a:t>
            </a:r>
          </a:p>
          <a:p>
            <a:r>
              <a:rPr lang="sl-SI" dirty="0" smtClean="0"/>
              <a:t>VZTRAJNOST</a:t>
            </a:r>
            <a:endParaRPr lang="sl-SI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419838"/>
            <a:ext cx="573087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276872"/>
            <a:ext cx="54102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oljeZBesedilom 3"/>
          <p:cNvSpPr txBox="1"/>
          <p:nvPr/>
        </p:nvSpPr>
        <p:spPr>
          <a:xfrm>
            <a:off x="6228184" y="2492896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 smtClean="0">
                <a:solidFill>
                  <a:srgbClr val="00B0F0"/>
                </a:solidFill>
              </a:rPr>
              <a:t>Sposobnost-talent</a:t>
            </a:r>
            <a:endParaRPr lang="sl-SI" dirty="0">
              <a:solidFill>
                <a:srgbClr val="00B0F0"/>
              </a:solidFill>
            </a:endParaRPr>
          </a:p>
        </p:txBody>
      </p:sp>
      <p:sp>
        <p:nvSpPr>
          <p:cNvPr id="5" name="PoljeZBesedilom 4"/>
          <p:cNvSpPr txBox="1"/>
          <p:nvPr/>
        </p:nvSpPr>
        <p:spPr>
          <a:xfrm>
            <a:off x="6483541" y="2862228"/>
            <a:ext cx="2335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solidFill>
                  <a:srgbClr val="00B0F0"/>
                </a:solidFill>
              </a:rPr>
              <a:t>Učljivost-zmožnost</a:t>
            </a:r>
            <a:endParaRPr lang="sl-SI" dirty="0">
              <a:solidFill>
                <a:srgbClr val="00B0F0"/>
              </a:solidFill>
            </a:endParaRPr>
          </a:p>
        </p:txBody>
      </p:sp>
      <p:sp>
        <p:nvSpPr>
          <p:cNvPr id="6" name="PoljeZBesedilom 5"/>
          <p:cNvSpPr txBox="1"/>
          <p:nvPr/>
        </p:nvSpPr>
        <p:spPr>
          <a:xfrm>
            <a:off x="6531818" y="3231560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solidFill>
                  <a:srgbClr val="00B0F0"/>
                </a:solidFill>
              </a:rPr>
              <a:t>Pritisk-delovanje</a:t>
            </a:r>
            <a:endParaRPr lang="sl-SI" dirty="0">
              <a:solidFill>
                <a:srgbClr val="00B0F0"/>
              </a:solidFill>
            </a:endParaRPr>
          </a:p>
        </p:txBody>
      </p:sp>
      <p:sp>
        <p:nvSpPr>
          <p:cNvPr id="7" name="PoljeZBesedilom 6"/>
          <p:cNvSpPr txBox="1"/>
          <p:nvPr/>
        </p:nvSpPr>
        <p:spPr>
          <a:xfrm>
            <a:off x="6593625" y="3600892"/>
            <a:ext cx="1892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solidFill>
                  <a:srgbClr val="00B0F0"/>
                </a:solidFill>
              </a:rPr>
              <a:t>Volja-trdo delo</a:t>
            </a:r>
            <a:endParaRPr lang="sl-SI" dirty="0">
              <a:solidFill>
                <a:srgbClr val="00B0F0"/>
              </a:solidFill>
            </a:endParaRPr>
          </a:p>
        </p:txBody>
      </p:sp>
      <p:sp>
        <p:nvSpPr>
          <p:cNvPr id="8" name="PoljeZBesedilom 7"/>
          <p:cNvSpPr txBox="1"/>
          <p:nvPr/>
        </p:nvSpPr>
        <p:spPr>
          <a:xfrm>
            <a:off x="3419872" y="2276872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solidFill>
                  <a:srgbClr val="FF0000"/>
                </a:solidFill>
              </a:rPr>
              <a:t>„DNK ZMAGOVALCA“</a:t>
            </a:r>
            <a:endParaRPr lang="sl-SI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648124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12179413"/>
              </p:ext>
            </p:extLst>
          </p:nvPr>
        </p:nvGraphicFramePr>
        <p:xfrm>
          <a:off x="395537" y="476672"/>
          <a:ext cx="8352925" cy="5125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93275"/>
                <a:gridCol w="1193275"/>
                <a:gridCol w="1193275"/>
                <a:gridCol w="1193275"/>
                <a:gridCol w="1193275"/>
                <a:gridCol w="1193275"/>
                <a:gridCol w="1193275"/>
              </a:tblGrid>
              <a:tr h="370840">
                <a:tc>
                  <a:txBody>
                    <a:bodyPr/>
                    <a:lstStyle/>
                    <a:p>
                      <a:endParaRPr lang="nl-BE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sz="1400" dirty="0" smtClean="0"/>
                        <a:t>Trener</a:t>
                      </a:r>
                      <a:r>
                        <a:rPr lang="sl-SI" sz="1400" baseline="0" dirty="0" smtClean="0"/>
                        <a:t> ekipe</a:t>
                      </a:r>
                      <a:endParaRPr lang="nl-BE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sz="1400" dirty="0" smtClean="0"/>
                        <a:t>Koordinator</a:t>
                      </a:r>
                      <a:endParaRPr lang="nl-BE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sz="1400" dirty="0" smtClean="0"/>
                        <a:t>Tehnika</a:t>
                      </a:r>
                      <a:endParaRPr lang="nl-BE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sz="1400" dirty="0" smtClean="0"/>
                        <a:t>Telesna pripravljenost</a:t>
                      </a:r>
                      <a:endParaRPr lang="nl-BE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sz="1400" dirty="0" smtClean="0"/>
                        <a:t>Vratar</a:t>
                      </a:r>
                      <a:endParaRPr lang="nl-BE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400" dirty="0" smtClean="0"/>
                        <a:t>Video</a:t>
                      </a:r>
                      <a:endParaRPr lang="nl-BE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BE" sz="1400" dirty="0" smtClean="0">
                          <a:solidFill>
                            <a:schemeClr val="tx1"/>
                          </a:solidFill>
                        </a:rPr>
                        <a:t>Bel</a:t>
                      </a:r>
                      <a:endParaRPr lang="nl-B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200" dirty="0" smtClean="0"/>
                        <a:t>Vermant</a:t>
                      </a:r>
                      <a:endParaRPr lang="nl-BE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r>
                        <a:rPr lang="nl-BE" sz="1200" dirty="0" smtClean="0"/>
                        <a:t>Claeys</a:t>
                      </a:r>
                      <a:endParaRPr lang="nl-BE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r>
                        <a:rPr lang="nl-BE" sz="1200" dirty="0" smtClean="0"/>
                        <a:t>Vlaminck</a:t>
                      </a:r>
                    </a:p>
                    <a:p>
                      <a:r>
                        <a:rPr lang="nl-BE" sz="1200" dirty="0" smtClean="0"/>
                        <a:t>Vanthournout</a:t>
                      </a:r>
                    </a:p>
                    <a:p>
                      <a:r>
                        <a:rPr lang="nl-BE" sz="1200" dirty="0" err="1" smtClean="0"/>
                        <a:t>Kamal</a:t>
                      </a:r>
                      <a:endParaRPr lang="nl-BE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nl-BE" sz="1200" dirty="0" smtClean="0"/>
                        <a:t>Laleman</a:t>
                      </a:r>
                      <a:endParaRPr lang="nl-BE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r>
                        <a:rPr lang="nl-BE" sz="1200" dirty="0" smtClean="0">
                          <a:solidFill>
                            <a:srgbClr val="FF0000"/>
                          </a:solidFill>
                        </a:rPr>
                        <a:t>Krabbendam</a:t>
                      </a:r>
                      <a:endParaRPr lang="nl-BE" sz="1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200" dirty="0" smtClean="0"/>
                        <a:t>Jef</a:t>
                      </a:r>
                      <a:endParaRPr lang="nl-BE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BE" sz="1400" dirty="0" smtClean="0"/>
                        <a:t>U19</a:t>
                      </a:r>
                      <a:endParaRPr lang="nl-BE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200" dirty="0" smtClean="0">
                          <a:solidFill>
                            <a:srgbClr val="FF0000"/>
                          </a:solidFill>
                        </a:rPr>
                        <a:t>De Mil</a:t>
                      </a:r>
                      <a:endParaRPr lang="nl-BE" sz="1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nl-BE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nl-BE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nl-BE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nl-BE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r>
                        <a:rPr lang="nl-BE" sz="1200" dirty="0" err="1" smtClean="0"/>
                        <a:t>Vanneste</a:t>
                      </a:r>
                      <a:r>
                        <a:rPr lang="nl-BE" sz="1200" dirty="0" smtClean="0"/>
                        <a:t> </a:t>
                      </a:r>
                      <a:r>
                        <a:rPr lang="nl-BE" sz="1200" dirty="0" err="1" smtClean="0"/>
                        <a:t>Giovanni</a:t>
                      </a:r>
                      <a:endParaRPr lang="nl-BE" sz="1200" dirty="0" smtClean="0"/>
                    </a:p>
                    <a:p>
                      <a:r>
                        <a:rPr lang="nl-BE" sz="1200" dirty="0" smtClean="0"/>
                        <a:t>Vergote L</a:t>
                      </a:r>
                      <a:endParaRPr lang="nl-BE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BE" sz="1400" dirty="0" smtClean="0"/>
                        <a:t>U17</a:t>
                      </a:r>
                      <a:endParaRPr lang="nl-BE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200" dirty="0" smtClean="0"/>
                        <a:t>Jansen</a:t>
                      </a:r>
                      <a:endParaRPr lang="nl-BE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nl-BE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nl-BE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rowSpan="7">
                  <a:txBody>
                    <a:bodyPr/>
                    <a:lstStyle/>
                    <a:p>
                      <a:r>
                        <a:rPr lang="nl-BE" sz="1200" dirty="0" smtClean="0"/>
                        <a:t>Deprez</a:t>
                      </a:r>
                    </a:p>
                    <a:p>
                      <a:r>
                        <a:rPr lang="nl-BE" sz="1200" dirty="0" smtClean="0"/>
                        <a:t>+ </a:t>
                      </a:r>
                    </a:p>
                    <a:p>
                      <a:r>
                        <a:rPr lang="nl-BE" sz="1200" dirty="0" smtClean="0"/>
                        <a:t>Bart De Nul</a:t>
                      </a:r>
                      <a:endParaRPr lang="nl-BE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nl-BE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nl-BE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BE" sz="1400" dirty="0" smtClean="0"/>
                        <a:t>U16</a:t>
                      </a:r>
                      <a:endParaRPr lang="nl-BE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200" dirty="0" smtClean="0"/>
                        <a:t>Van </a:t>
                      </a:r>
                      <a:r>
                        <a:rPr lang="nl-BE" sz="1200" dirty="0" err="1" smtClean="0"/>
                        <a:t>Grimberg</a:t>
                      </a:r>
                      <a:endParaRPr lang="nl-BE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nl-BE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nl-BE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nl-BE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nl-BE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nl-BE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BE" sz="1400" dirty="0" smtClean="0"/>
                        <a:t>U15</a:t>
                      </a:r>
                      <a:endParaRPr lang="nl-BE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200" dirty="0" err="1" smtClean="0"/>
                        <a:t>Vlaeminck</a:t>
                      </a:r>
                      <a:endParaRPr lang="nl-BE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nl-BE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nl-BE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nl-BE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nl-BE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nl-BE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BE" sz="1400" dirty="0" smtClean="0"/>
                        <a:t>U14</a:t>
                      </a:r>
                      <a:endParaRPr lang="nl-BE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200" dirty="0" smtClean="0"/>
                        <a:t>Van de Velde</a:t>
                      </a:r>
                      <a:endParaRPr lang="nl-BE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200" dirty="0" smtClean="0"/>
                        <a:t>Legein</a:t>
                      </a:r>
                      <a:endParaRPr lang="nl-BE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r>
                        <a:rPr lang="nl-BE" sz="1200" dirty="0" smtClean="0"/>
                        <a:t>Vlaminck</a:t>
                      </a:r>
                      <a:endParaRPr lang="nl-BE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nl-BE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r>
                        <a:rPr lang="nl-BE" sz="1200" dirty="0" err="1" smtClean="0"/>
                        <a:t>Swinnen</a:t>
                      </a:r>
                      <a:endParaRPr lang="nl-BE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rowSpan="6">
                  <a:txBody>
                    <a:bodyPr/>
                    <a:lstStyle/>
                    <a:p>
                      <a:endParaRPr lang="nl-BE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BE" sz="1400" dirty="0" smtClean="0"/>
                        <a:t>U13</a:t>
                      </a:r>
                      <a:endParaRPr lang="nl-BE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200" dirty="0" smtClean="0">
                          <a:solidFill>
                            <a:srgbClr val="FF0000"/>
                          </a:solidFill>
                        </a:rPr>
                        <a:t>Van </a:t>
                      </a:r>
                      <a:r>
                        <a:rPr lang="nl-BE" sz="1200" dirty="0" err="1" smtClean="0">
                          <a:solidFill>
                            <a:srgbClr val="FF0000"/>
                          </a:solidFill>
                        </a:rPr>
                        <a:t>Hyfte</a:t>
                      </a:r>
                      <a:endParaRPr lang="nl-BE" sz="1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r>
                        <a:rPr lang="nl-BE" sz="1200" dirty="0" smtClean="0"/>
                        <a:t>Vergote</a:t>
                      </a:r>
                      <a:endParaRPr lang="nl-BE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nl-BE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nl-BE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nl-BE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nl-BE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BE" sz="1400" dirty="0" smtClean="0"/>
                        <a:t>U12</a:t>
                      </a:r>
                      <a:endParaRPr lang="nl-BE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200" dirty="0" smtClean="0"/>
                        <a:t>Piens</a:t>
                      </a:r>
                    </a:p>
                    <a:p>
                      <a:r>
                        <a:rPr lang="nl-BE" sz="1200" dirty="0" err="1" smtClean="0"/>
                        <a:t>Verwilst</a:t>
                      </a:r>
                      <a:endParaRPr lang="nl-BE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nl-BE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nl-BE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nl-BE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nl-BE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nl-BE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BE" sz="1400" dirty="0" smtClean="0"/>
                        <a:t>U11</a:t>
                      </a:r>
                      <a:endParaRPr lang="nl-BE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200" dirty="0" smtClean="0"/>
                        <a:t>Wellens</a:t>
                      </a:r>
                    </a:p>
                    <a:p>
                      <a:r>
                        <a:rPr lang="nl-BE" sz="1200" dirty="0" err="1" smtClean="0"/>
                        <a:t>Vanaelst</a:t>
                      </a:r>
                      <a:endParaRPr lang="nl-BE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nl-BE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nl-BE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nl-BE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nl-BE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nl-BE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BE" sz="1400" dirty="0" smtClean="0"/>
                        <a:t>U10</a:t>
                      </a:r>
                      <a:endParaRPr lang="nl-BE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200" dirty="0" smtClean="0"/>
                        <a:t>Devos</a:t>
                      </a:r>
                    </a:p>
                    <a:p>
                      <a:r>
                        <a:rPr lang="nl-BE" sz="1200" dirty="0" smtClean="0"/>
                        <a:t>Vandegeuchte</a:t>
                      </a:r>
                      <a:endParaRPr lang="nl-BE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nl-BE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nl-BE" sz="1200" dirty="0" err="1" smtClean="0"/>
                        <a:t>Tallieu</a:t>
                      </a:r>
                      <a:endParaRPr lang="nl-BE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nl-BE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nl-BE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nl-BE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BE" sz="1400" dirty="0" smtClean="0"/>
                        <a:t>u9</a:t>
                      </a:r>
                      <a:endParaRPr lang="nl-BE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200" dirty="0" err="1" smtClean="0"/>
                        <a:t>Ulin</a:t>
                      </a:r>
                      <a:endParaRPr lang="nl-BE" sz="1200" dirty="0" smtClean="0"/>
                    </a:p>
                    <a:p>
                      <a:r>
                        <a:rPr lang="nl-BE" sz="1200" dirty="0" err="1" smtClean="0"/>
                        <a:t>Vandewalle</a:t>
                      </a:r>
                      <a:endParaRPr lang="nl-BE" sz="1200" dirty="0" smtClean="0"/>
                    </a:p>
                    <a:p>
                      <a:r>
                        <a:rPr lang="nl-BE" sz="1200" dirty="0" err="1" smtClean="0"/>
                        <a:t>Loobuyck</a:t>
                      </a:r>
                      <a:endParaRPr lang="nl-BE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nl-BE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nl-BE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nl-BE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Tabe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39892167"/>
              </p:ext>
            </p:extLst>
          </p:nvPr>
        </p:nvGraphicFramePr>
        <p:xfrm>
          <a:off x="395537" y="5855672"/>
          <a:ext cx="8352925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3275"/>
                <a:gridCol w="1193275"/>
                <a:gridCol w="1193275"/>
                <a:gridCol w="1193275"/>
                <a:gridCol w="1193275"/>
                <a:gridCol w="1193275"/>
                <a:gridCol w="1193275"/>
              </a:tblGrid>
              <a:tr h="370840">
                <a:tc>
                  <a:txBody>
                    <a:bodyPr/>
                    <a:lstStyle/>
                    <a:p>
                      <a:r>
                        <a:rPr lang="nl-BE" sz="1400" b="0" dirty="0" smtClean="0">
                          <a:solidFill>
                            <a:schemeClr val="tx1"/>
                          </a:solidFill>
                        </a:rPr>
                        <a:t>U8 +</a:t>
                      </a:r>
                      <a:r>
                        <a:rPr lang="nl-BE" sz="1400" b="0" baseline="0" dirty="0" smtClean="0">
                          <a:solidFill>
                            <a:schemeClr val="tx1"/>
                          </a:solidFill>
                        </a:rPr>
                        <a:t> u7</a:t>
                      </a:r>
                      <a:endParaRPr lang="nl-BE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200" b="0" dirty="0" err="1" smtClean="0">
                          <a:solidFill>
                            <a:srgbClr val="FF0000"/>
                          </a:solidFill>
                        </a:rPr>
                        <a:t>Gaetan</a:t>
                      </a:r>
                      <a:r>
                        <a:rPr lang="nl-BE" sz="1200" b="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</a:p>
                    <a:p>
                      <a:r>
                        <a:rPr lang="nl-BE" sz="1200" b="0" baseline="0" dirty="0" smtClean="0">
                          <a:solidFill>
                            <a:srgbClr val="FF0000"/>
                          </a:solidFill>
                        </a:rPr>
                        <a:t>Sam</a:t>
                      </a:r>
                      <a:endParaRPr lang="nl-BE" sz="1200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95313656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4555980" y="915715"/>
            <a:ext cx="4317856" cy="54031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prstClr val="white"/>
              </a:solidFill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238125" y="908720"/>
            <a:ext cx="4271067" cy="54031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prstClr val="white"/>
              </a:solidFill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238125" y="260648"/>
            <a:ext cx="8635712" cy="579550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3200" b="1" dirty="0" smtClean="0">
                <a:solidFill>
                  <a:sysClr val="windowText" lastClr="000000"/>
                </a:solidFill>
              </a:rPr>
              <a:t>Tekmovanje </a:t>
            </a:r>
            <a:r>
              <a:rPr lang="nl-BE" sz="3200" b="1" dirty="0" smtClean="0">
                <a:solidFill>
                  <a:sysClr val="windowText" lastClr="000000"/>
                </a:solidFill>
              </a:rPr>
              <a:t>11 v 11</a:t>
            </a:r>
            <a:endParaRPr lang="nl-BE" sz="3200" dirty="0">
              <a:solidFill>
                <a:sysClr val="windowText" lastClr="000000"/>
              </a:solidFill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293172" y="908720"/>
            <a:ext cx="4216020" cy="50405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 smtClean="0">
                <a:solidFill>
                  <a:sysClr val="windowText" lastClr="000000"/>
                </a:solidFill>
              </a:rPr>
              <a:t>Posest žoge</a:t>
            </a:r>
            <a:r>
              <a:rPr lang="nl-BE" b="1" dirty="0" smtClean="0">
                <a:solidFill>
                  <a:sysClr val="windowText" lastClr="000000"/>
                </a:solidFill>
              </a:rPr>
              <a:t> </a:t>
            </a:r>
          </a:p>
          <a:p>
            <a:pPr algn="ctr"/>
            <a:r>
              <a:rPr lang="nl-BE" b="1" dirty="0" smtClean="0">
                <a:solidFill>
                  <a:sysClr val="windowText" lastClr="000000"/>
                </a:solidFill>
              </a:rPr>
              <a:t>= d</a:t>
            </a:r>
            <a:r>
              <a:rPr lang="sl-SI" b="1" dirty="0" err="1" smtClean="0">
                <a:solidFill>
                  <a:sysClr val="windowText" lastClr="000000"/>
                </a:solidFill>
              </a:rPr>
              <a:t>oseganje</a:t>
            </a:r>
            <a:r>
              <a:rPr lang="sl-SI" b="1" dirty="0" smtClean="0">
                <a:solidFill>
                  <a:sysClr val="windowText" lastClr="000000"/>
                </a:solidFill>
              </a:rPr>
              <a:t> zadetkov</a:t>
            </a:r>
            <a:endParaRPr lang="nl-BE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293172" y="1786464"/>
            <a:ext cx="1012512" cy="1440000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1050" b="1" dirty="0" smtClean="0">
                <a:solidFill>
                  <a:prstClr val="black"/>
                </a:solidFill>
              </a:rPr>
              <a:t>ORGANIZACIJA-PRIPRAVA NAPADA</a:t>
            </a:r>
            <a:endParaRPr lang="nl-BE" sz="1050" b="1" dirty="0" smtClean="0">
              <a:solidFill>
                <a:prstClr val="black"/>
              </a:solidFill>
            </a:endParaRPr>
          </a:p>
          <a:p>
            <a:pPr algn="ctr"/>
            <a:r>
              <a:rPr lang="nl-BE" sz="1000" dirty="0" smtClean="0">
                <a:solidFill>
                  <a:prstClr val="black"/>
                </a:solidFill>
              </a:rPr>
              <a:t>1</a:t>
            </a:r>
            <a:r>
              <a:rPr lang="sl-SI" sz="1000" baseline="30000" dirty="0" smtClean="0">
                <a:solidFill>
                  <a:prstClr val="black"/>
                </a:solidFill>
              </a:rPr>
              <a:t>.</a:t>
            </a:r>
            <a:r>
              <a:rPr lang="sl-SI" sz="1000" dirty="0" smtClean="0">
                <a:solidFill>
                  <a:prstClr val="black"/>
                </a:solidFill>
              </a:rPr>
              <a:t> faza</a:t>
            </a:r>
            <a:r>
              <a:rPr lang="nl-BE" sz="1000" dirty="0" smtClean="0">
                <a:solidFill>
                  <a:prstClr val="black"/>
                </a:solidFill>
              </a:rPr>
              <a:t> </a:t>
            </a:r>
            <a:br>
              <a:rPr lang="nl-BE" sz="1000" dirty="0" smtClean="0">
                <a:solidFill>
                  <a:prstClr val="black"/>
                </a:solidFill>
              </a:rPr>
            </a:br>
            <a:r>
              <a:rPr lang="nl-BE" sz="1000" dirty="0" smtClean="0">
                <a:solidFill>
                  <a:prstClr val="black"/>
                </a:solidFill>
              </a:rPr>
              <a:t>(</a:t>
            </a:r>
            <a:r>
              <a:rPr lang="sl-SI" sz="1000" dirty="0" smtClean="0">
                <a:solidFill>
                  <a:prstClr val="black"/>
                </a:solidFill>
              </a:rPr>
              <a:t>od</a:t>
            </a:r>
            <a:r>
              <a:rPr lang="nl-BE" sz="1000" dirty="0" smtClean="0">
                <a:solidFill>
                  <a:prstClr val="black"/>
                </a:solidFill>
              </a:rPr>
              <a:t> </a:t>
            </a:r>
            <a:r>
              <a:rPr lang="sl-SI" sz="1000" dirty="0">
                <a:solidFill>
                  <a:prstClr val="black"/>
                </a:solidFill>
              </a:rPr>
              <a:t>V</a:t>
            </a:r>
            <a:r>
              <a:rPr lang="nl-BE" sz="1000" dirty="0" smtClean="0">
                <a:solidFill>
                  <a:prstClr val="black"/>
                </a:solidFill>
              </a:rPr>
              <a:t>)</a:t>
            </a:r>
          </a:p>
          <a:p>
            <a:pPr algn="ctr"/>
            <a:r>
              <a:rPr lang="nl-BE" sz="1000" dirty="0" smtClean="0">
                <a:solidFill>
                  <a:prstClr val="black"/>
                </a:solidFill>
              </a:rPr>
              <a:t>2</a:t>
            </a:r>
            <a:r>
              <a:rPr lang="sl-SI" sz="1000" baseline="30000" dirty="0">
                <a:solidFill>
                  <a:prstClr val="black"/>
                </a:solidFill>
              </a:rPr>
              <a:t>.</a:t>
            </a:r>
            <a:r>
              <a:rPr lang="nl-BE" sz="1000" dirty="0" smtClean="0">
                <a:solidFill>
                  <a:prstClr val="black"/>
                </a:solidFill>
              </a:rPr>
              <a:t> fa</a:t>
            </a:r>
            <a:r>
              <a:rPr lang="sl-SI" sz="1000" dirty="0" smtClean="0">
                <a:solidFill>
                  <a:prstClr val="black"/>
                </a:solidFill>
              </a:rPr>
              <a:t>za</a:t>
            </a:r>
            <a:r>
              <a:rPr lang="nl-BE" sz="1000" dirty="0" smtClean="0">
                <a:solidFill>
                  <a:prstClr val="black"/>
                </a:solidFill>
              </a:rPr>
              <a:t> </a:t>
            </a:r>
            <a:br>
              <a:rPr lang="nl-BE" sz="1000" dirty="0" smtClean="0">
                <a:solidFill>
                  <a:prstClr val="black"/>
                </a:solidFill>
              </a:rPr>
            </a:br>
            <a:r>
              <a:rPr lang="nl-BE" sz="1000" dirty="0" smtClean="0">
                <a:solidFill>
                  <a:prstClr val="black"/>
                </a:solidFill>
              </a:rPr>
              <a:t>(</a:t>
            </a:r>
            <a:r>
              <a:rPr lang="sl-SI" sz="1000" dirty="0" smtClean="0">
                <a:solidFill>
                  <a:prstClr val="black"/>
                </a:solidFill>
              </a:rPr>
              <a:t>OB</a:t>
            </a:r>
            <a:r>
              <a:rPr lang="nl-BE" sz="1000" dirty="0" smtClean="0">
                <a:solidFill>
                  <a:prstClr val="black"/>
                </a:solidFill>
              </a:rPr>
              <a:t> – </a:t>
            </a:r>
            <a:r>
              <a:rPr lang="sl-SI" sz="1000" dirty="0" smtClean="0">
                <a:solidFill>
                  <a:prstClr val="black"/>
                </a:solidFill>
              </a:rPr>
              <a:t>BB</a:t>
            </a:r>
            <a:r>
              <a:rPr lang="nl-BE" sz="1000" dirty="0" smtClean="0">
                <a:solidFill>
                  <a:prstClr val="black"/>
                </a:solidFill>
              </a:rPr>
              <a:t>)</a:t>
            </a:r>
          </a:p>
        </p:txBody>
      </p:sp>
      <p:sp>
        <p:nvSpPr>
          <p:cNvPr id="7" name="Rechthoek 6"/>
          <p:cNvSpPr/>
          <p:nvPr/>
        </p:nvSpPr>
        <p:spPr>
          <a:xfrm>
            <a:off x="1360878" y="1773909"/>
            <a:ext cx="999000" cy="1440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l-SI" sz="900" dirty="0" smtClean="0"/>
              <a:t>izgradnja</a:t>
            </a:r>
            <a:endParaRPr lang="nl-BE" sz="900" dirty="0"/>
          </a:p>
          <a:p>
            <a:r>
              <a:rPr lang="sl-SI" sz="900" dirty="0" smtClean="0"/>
              <a:t>podaš</a:t>
            </a:r>
            <a:r>
              <a:rPr lang="nl-BE" sz="900" dirty="0" smtClean="0"/>
              <a:t> </a:t>
            </a:r>
            <a:r>
              <a:rPr lang="nl-BE" sz="900" dirty="0"/>
              <a:t>&amp; </a:t>
            </a:r>
            <a:r>
              <a:rPr lang="sl-SI" sz="900" dirty="0" smtClean="0"/>
              <a:t>greš</a:t>
            </a:r>
            <a:endParaRPr lang="nl-BE" sz="900" dirty="0"/>
          </a:p>
          <a:p>
            <a:r>
              <a:rPr lang="sl-SI" sz="900" dirty="0" smtClean="0"/>
              <a:t>avt</a:t>
            </a:r>
            <a:r>
              <a:rPr lang="nl-BE" sz="900" dirty="0" smtClean="0"/>
              <a:t>(1 </a:t>
            </a:r>
            <a:r>
              <a:rPr lang="nl-BE" sz="900" dirty="0"/>
              <a:t>– 2)</a:t>
            </a:r>
          </a:p>
          <a:p>
            <a:r>
              <a:rPr lang="nl-BE" sz="900" dirty="0"/>
              <a:t>1 – 2 – 3</a:t>
            </a:r>
          </a:p>
        </p:txBody>
      </p:sp>
      <p:sp>
        <p:nvSpPr>
          <p:cNvPr id="8" name="Rechthoek 7"/>
          <p:cNvSpPr/>
          <p:nvPr/>
        </p:nvSpPr>
        <p:spPr>
          <a:xfrm>
            <a:off x="285379" y="5877272"/>
            <a:ext cx="4182887" cy="360000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1200" b="1" dirty="0" smtClean="0">
                <a:solidFill>
                  <a:prstClr val="black"/>
                </a:solidFill>
              </a:rPr>
              <a:t>NADALJEVANJE TEKME</a:t>
            </a:r>
            <a:endParaRPr lang="nl-BE" sz="1200" b="1" dirty="0" smtClean="0">
              <a:solidFill>
                <a:prstClr val="black"/>
              </a:solidFill>
            </a:endParaRPr>
          </a:p>
        </p:txBody>
      </p:sp>
      <p:sp>
        <p:nvSpPr>
          <p:cNvPr id="9" name="Rechthoek 8"/>
          <p:cNvSpPr/>
          <p:nvPr/>
        </p:nvSpPr>
        <p:spPr>
          <a:xfrm>
            <a:off x="4555980" y="915715"/>
            <a:ext cx="4317856" cy="50405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 smtClean="0">
                <a:solidFill>
                  <a:sysClr val="windowText" lastClr="000000"/>
                </a:solidFill>
              </a:rPr>
              <a:t>Posest žoge pri tekmecu</a:t>
            </a:r>
            <a:endParaRPr lang="nl-BE" b="1" dirty="0" smtClean="0">
              <a:solidFill>
                <a:sysClr val="windowText" lastClr="000000"/>
              </a:solidFill>
            </a:endParaRPr>
          </a:p>
          <a:p>
            <a:pPr algn="ctr"/>
            <a:r>
              <a:rPr lang="nl-BE" b="1" dirty="0" smtClean="0">
                <a:solidFill>
                  <a:sysClr val="windowText" lastClr="000000"/>
                </a:solidFill>
              </a:rPr>
              <a:t> = </a:t>
            </a:r>
            <a:r>
              <a:rPr lang="sl-SI" b="1" dirty="0" smtClean="0">
                <a:solidFill>
                  <a:sysClr val="windowText" lastClr="000000"/>
                </a:solidFill>
              </a:rPr>
              <a:t>preprečiti zadetek</a:t>
            </a:r>
            <a:endParaRPr lang="nl-BE" b="1" dirty="0">
              <a:solidFill>
                <a:sysClr val="windowText" lastClr="000000"/>
              </a:solidFill>
            </a:endParaRPr>
          </a:p>
        </p:txBody>
      </p:sp>
      <p:sp>
        <p:nvSpPr>
          <p:cNvPr id="10" name="Rechthoek 9"/>
          <p:cNvSpPr/>
          <p:nvPr/>
        </p:nvSpPr>
        <p:spPr>
          <a:xfrm>
            <a:off x="5683420" y="1779811"/>
            <a:ext cx="994856" cy="1440000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l-SI" sz="900" dirty="0" smtClean="0">
                <a:solidFill>
                  <a:prstClr val="black"/>
                </a:solidFill>
              </a:rPr>
              <a:t>Obrambni blok (30m)</a:t>
            </a:r>
            <a:endParaRPr lang="nl-BE" sz="900" dirty="0" smtClean="0">
              <a:solidFill>
                <a:prstClr val="black"/>
              </a:solidFill>
            </a:endParaRPr>
          </a:p>
          <a:p>
            <a:r>
              <a:rPr lang="sl-SI" sz="900" dirty="0">
                <a:solidFill>
                  <a:prstClr val="black"/>
                </a:solidFill>
              </a:rPr>
              <a:t>r</a:t>
            </a:r>
            <a:r>
              <a:rPr lang="sl-SI" sz="900" dirty="0" smtClean="0">
                <a:solidFill>
                  <a:prstClr val="black"/>
                </a:solidFill>
              </a:rPr>
              <a:t>azdalje</a:t>
            </a:r>
          </a:p>
          <a:p>
            <a:r>
              <a:rPr lang="sl-SI" sz="900" dirty="0" smtClean="0">
                <a:solidFill>
                  <a:prstClr val="black"/>
                </a:solidFill>
              </a:rPr>
              <a:t>obramba</a:t>
            </a:r>
            <a:endParaRPr lang="nl-BE" sz="900" dirty="0" smtClean="0">
              <a:solidFill>
                <a:prstClr val="black"/>
              </a:solidFill>
            </a:endParaRPr>
          </a:p>
          <a:p>
            <a:r>
              <a:rPr lang="sl-SI" sz="900" dirty="0" smtClean="0">
                <a:solidFill>
                  <a:prstClr val="black"/>
                </a:solidFill>
              </a:rPr>
              <a:t>„senca“</a:t>
            </a:r>
            <a:r>
              <a:rPr lang="nl-BE" sz="900" dirty="0" smtClean="0">
                <a:solidFill>
                  <a:prstClr val="black"/>
                </a:solidFill>
              </a:rPr>
              <a:t> presing</a:t>
            </a:r>
          </a:p>
          <a:p>
            <a:r>
              <a:rPr lang="sl-SI" sz="900" dirty="0" smtClean="0">
                <a:solidFill>
                  <a:prstClr val="black"/>
                </a:solidFill>
              </a:rPr>
              <a:t>pokrivanje</a:t>
            </a:r>
            <a:r>
              <a:rPr lang="nl-BE" sz="900" dirty="0" smtClean="0">
                <a:solidFill>
                  <a:prstClr val="black"/>
                </a:solidFill>
              </a:rPr>
              <a:t> – </a:t>
            </a:r>
            <a:r>
              <a:rPr lang="sl-SI" sz="900" dirty="0" smtClean="0">
                <a:solidFill>
                  <a:prstClr val="black"/>
                </a:solidFill>
              </a:rPr>
              <a:t>sprememba</a:t>
            </a:r>
            <a:endParaRPr lang="nl-BE" sz="900" dirty="0" smtClean="0">
              <a:solidFill>
                <a:prstClr val="black"/>
              </a:solidFill>
            </a:endParaRPr>
          </a:p>
          <a:p>
            <a:r>
              <a:rPr lang="nl-BE" sz="900" dirty="0" smtClean="0">
                <a:solidFill>
                  <a:prstClr val="black"/>
                </a:solidFill>
              </a:rPr>
              <a:t>Presing</a:t>
            </a:r>
          </a:p>
          <a:p>
            <a:r>
              <a:rPr lang="sl-SI" sz="900" dirty="0" smtClean="0">
                <a:solidFill>
                  <a:prstClr val="black"/>
                </a:solidFill>
              </a:rPr>
              <a:t>Položaj telesa</a:t>
            </a:r>
            <a:endParaRPr lang="nl-BE" sz="900" dirty="0" smtClean="0">
              <a:solidFill>
                <a:prstClr val="black"/>
              </a:solidFill>
            </a:endParaRPr>
          </a:p>
          <a:p>
            <a:r>
              <a:rPr lang="sl-SI" sz="900" dirty="0" smtClean="0">
                <a:solidFill>
                  <a:prstClr val="black"/>
                </a:solidFill>
              </a:rPr>
              <a:t>Vračanje </a:t>
            </a:r>
            <a:r>
              <a:rPr lang="sl-SI" sz="900" dirty="0" err="1" smtClean="0">
                <a:solidFill>
                  <a:prstClr val="black"/>
                </a:solidFill>
              </a:rPr>
              <a:t>izhodišč.e</a:t>
            </a:r>
            <a:endParaRPr lang="nl-BE" sz="900" dirty="0">
              <a:solidFill>
                <a:prstClr val="black"/>
              </a:solidFill>
            </a:endParaRPr>
          </a:p>
        </p:txBody>
      </p:sp>
      <p:sp>
        <p:nvSpPr>
          <p:cNvPr id="11" name="Rechthoek 10"/>
          <p:cNvSpPr/>
          <p:nvPr/>
        </p:nvSpPr>
        <p:spPr>
          <a:xfrm>
            <a:off x="293173" y="3284984"/>
            <a:ext cx="1012511" cy="1440000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1200" b="1" dirty="0" smtClean="0">
                <a:solidFill>
                  <a:prstClr val="black"/>
                </a:solidFill>
              </a:rPr>
              <a:t>NAPAD</a:t>
            </a:r>
            <a:endParaRPr lang="nl-BE" sz="1200" b="1" dirty="0" smtClean="0">
              <a:solidFill>
                <a:prstClr val="black"/>
              </a:solidFill>
            </a:endParaRPr>
          </a:p>
          <a:p>
            <a:pPr algn="ctr"/>
            <a:r>
              <a:rPr lang="sl-SI" sz="1000" dirty="0" smtClean="0">
                <a:solidFill>
                  <a:prstClr val="black"/>
                </a:solidFill>
              </a:rPr>
              <a:t>Zaključek</a:t>
            </a:r>
            <a:r>
              <a:rPr lang="nl-BE" sz="1000" dirty="0" smtClean="0">
                <a:solidFill>
                  <a:prstClr val="black"/>
                </a:solidFill>
              </a:rPr>
              <a:t> (16m)</a:t>
            </a:r>
            <a:endParaRPr lang="nl-BE" sz="1000" dirty="0">
              <a:solidFill>
                <a:prstClr val="black"/>
              </a:solidFill>
            </a:endParaRPr>
          </a:p>
        </p:txBody>
      </p:sp>
      <p:sp>
        <p:nvSpPr>
          <p:cNvPr id="12" name="Rechthoek 11"/>
          <p:cNvSpPr/>
          <p:nvPr/>
        </p:nvSpPr>
        <p:spPr>
          <a:xfrm>
            <a:off x="1357130" y="3284984"/>
            <a:ext cx="993656" cy="1440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l-SI" sz="900" dirty="0" smtClean="0">
                <a:solidFill>
                  <a:prstClr val="black"/>
                </a:solidFill>
              </a:rPr>
              <a:t>podaš</a:t>
            </a:r>
            <a:r>
              <a:rPr lang="nl-BE" sz="900" dirty="0" smtClean="0">
                <a:solidFill>
                  <a:prstClr val="black"/>
                </a:solidFill>
              </a:rPr>
              <a:t>&amp; </a:t>
            </a:r>
            <a:r>
              <a:rPr lang="sl-SI" sz="900" dirty="0" smtClean="0">
                <a:solidFill>
                  <a:prstClr val="black"/>
                </a:solidFill>
              </a:rPr>
              <a:t>greš</a:t>
            </a:r>
            <a:endParaRPr lang="nl-BE" sz="900" dirty="0" smtClean="0">
              <a:solidFill>
                <a:prstClr val="black"/>
              </a:solidFill>
            </a:endParaRPr>
          </a:p>
          <a:p>
            <a:r>
              <a:rPr lang="nl-BE" sz="900" dirty="0" smtClean="0">
                <a:solidFill>
                  <a:prstClr val="black"/>
                </a:solidFill>
              </a:rPr>
              <a:t>Pics</a:t>
            </a:r>
          </a:p>
          <a:p>
            <a:r>
              <a:rPr lang="nl-BE" sz="900" dirty="0" smtClean="0">
                <a:solidFill>
                  <a:prstClr val="black"/>
                </a:solidFill>
              </a:rPr>
              <a:t>Interval</a:t>
            </a:r>
          </a:p>
          <a:p>
            <a:r>
              <a:rPr lang="nl-BE" sz="900" dirty="0" smtClean="0">
                <a:solidFill>
                  <a:prstClr val="black"/>
                </a:solidFill>
              </a:rPr>
              <a:t>Po</a:t>
            </a:r>
            <a:r>
              <a:rPr lang="sl-SI" sz="900" dirty="0" err="1" smtClean="0">
                <a:solidFill>
                  <a:prstClr val="black"/>
                </a:solidFill>
              </a:rPr>
              <a:t>zicioniranje</a:t>
            </a:r>
            <a:r>
              <a:rPr lang="sl-SI" sz="900" dirty="0" smtClean="0">
                <a:solidFill>
                  <a:prstClr val="black"/>
                </a:solidFill>
              </a:rPr>
              <a:t> v</a:t>
            </a:r>
            <a:r>
              <a:rPr lang="nl-BE" sz="900" dirty="0" smtClean="0">
                <a:solidFill>
                  <a:prstClr val="black"/>
                </a:solidFill>
              </a:rPr>
              <a:t> 16m</a:t>
            </a:r>
          </a:p>
          <a:p>
            <a:r>
              <a:rPr lang="sl-SI" sz="900" dirty="0" smtClean="0">
                <a:solidFill>
                  <a:prstClr val="black"/>
                </a:solidFill>
              </a:rPr>
              <a:t>Tek v</a:t>
            </a:r>
            <a:r>
              <a:rPr lang="nl-BE" sz="900" dirty="0" smtClean="0">
                <a:solidFill>
                  <a:prstClr val="black"/>
                </a:solidFill>
              </a:rPr>
              <a:t> 16m</a:t>
            </a:r>
          </a:p>
          <a:p>
            <a:r>
              <a:rPr lang="sl-SI" sz="900" dirty="0" smtClean="0">
                <a:solidFill>
                  <a:prstClr val="black"/>
                </a:solidFill>
              </a:rPr>
              <a:t>Gibanja napadalca</a:t>
            </a:r>
            <a:endParaRPr lang="nl-BE" sz="900" dirty="0" smtClean="0">
              <a:solidFill>
                <a:prstClr val="black"/>
              </a:solidFill>
            </a:endParaRPr>
          </a:p>
          <a:p>
            <a:r>
              <a:rPr lang="sl-SI" sz="900" dirty="0" smtClean="0">
                <a:solidFill>
                  <a:prstClr val="black"/>
                </a:solidFill>
              </a:rPr>
              <a:t>avt</a:t>
            </a:r>
            <a:r>
              <a:rPr lang="nl-BE" sz="900" dirty="0" smtClean="0">
                <a:solidFill>
                  <a:prstClr val="black"/>
                </a:solidFill>
              </a:rPr>
              <a:t> (2 – 3)</a:t>
            </a:r>
            <a:endParaRPr lang="nl-BE" sz="900" dirty="0">
              <a:solidFill>
                <a:prstClr val="black"/>
              </a:solidFill>
            </a:endParaRPr>
          </a:p>
        </p:txBody>
      </p:sp>
      <p:sp>
        <p:nvSpPr>
          <p:cNvPr id="13" name="Rechthoek 12"/>
          <p:cNvSpPr/>
          <p:nvPr/>
        </p:nvSpPr>
        <p:spPr>
          <a:xfrm>
            <a:off x="4619541" y="3291979"/>
            <a:ext cx="985944" cy="1440000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1100" b="1" dirty="0" smtClean="0">
                <a:solidFill>
                  <a:prstClr val="black"/>
                </a:solidFill>
              </a:rPr>
              <a:t>OBRAMBA</a:t>
            </a:r>
            <a:endParaRPr lang="nl-BE" sz="1100" b="1" dirty="0" smtClean="0">
              <a:solidFill>
                <a:prstClr val="black"/>
              </a:solidFill>
            </a:endParaRPr>
          </a:p>
          <a:p>
            <a:pPr algn="ctr"/>
            <a:r>
              <a:rPr lang="nl-BE" sz="1000" dirty="0" smtClean="0">
                <a:solidFill>
                  <a:prstClr val="black"/>
                </a:solidFill>
              </a:rPr>
              <a:t>(</a:t>
            </a:r>
            <a:r>
              <a:rPr lang="sl-SI" sz="1000" dirty="0" smtClean="0">
                <a:solidFill>
                  <a:prstClr val="black"/>
                </a:solidFill>
              </a:rPr>
              <a:t>lastna polovica igrišča</a:t>
            </a:r>
            <a:r>
              <a:rPr lang="nl-BE" sz="1000" dirty="0" smtClean="0">
                <a:solidFill>
                  <a:prstClr val="black"/>
                </a:solidFill>
              </a:rPr>
              <a:t>)</a:t>
            </a:r>
            <a:endParaRPr lang="nl-BE" sz="1000" dirty="0">
              <a:solidFill>
                <a:prstClr val="black"/>
              </a:solidFill>
            </a:endParaRPr>
          </a:p>
        </p:txBody>
      </p:sp>
      <p:sp>
        <p:nvSpPr>
          <p:cNvPr id="14" name="Rechthoek 13"/>
          <p:cNvSpPr/>
          <p:nvPr/>
        </p:nvSpPr>
        <p:spPr>
          <a:xfrm>
            <a:off x="5683420" y="3291979"/>
            <a:ext cx="994433" cy="1440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BE" sz="900" dirty="0" smtClean="0">
                <a:solidFill>
                  <a:prstClr val="black"/>
                </a:solidFill>
              </a:rPr>
              <a:t>16m r</a:t>
            </a:r>
            <a:r>
              <a:rPr lang="sl-SI" sz="900" dirty="0" err="1" smtClean="0">
                <a:solidFill>
                  <a:prstClr val="black"/>
                </a:solidFill>
              </a:rPr>
              <a:t>eferenca</a:t>
            </a:r>
            <a:endParaRPr lang="nl-BE" sz="900" dirty="0" smtClean="0">
              <a:solidFill>
                <a:prstClr val="black"/>
              </a:solidFill>
            </a:endParaRPr>
          </a:p>
          <a:p>
            <a:r>
              <a:rPr lang="nl-BE" sz="900" dirty="0" smtClean="0">
                <a:solidFill>
                  <a:prstClr val="black"/>
                </a:solidFill>
              </a:rPr>
              <a:t>Blo</a:t>
            </a:r>
            <a:r>
              <a:rPr lang="sl-SI" sz="900" dirty="0" smtClean="0">
                <a:solidFill>
                  <a:prstClr val="black"/>
                </a:solidFill>
              </a:rPr>
              <a:t>k</a:t>
            </a:r>
            <a:r>
              <a:rPr lang="nl-BE" sz="900" dirty="0" smtClean="0">
                <a:solidFill>
                  <a:prstClr val="black"/>
                </a:solidFill>
              </a:rPr>
              <a:t> 30m</a:t>
            </a:r>
          </a:p>
          <a:p>
            <a:r>
              <a:rPr lang="sl-SI" sz="900" dirty="0">
                <a:solidFill>
                  <a:prstClr val="black"/>
                </a:solidFill>
              </a:rPr>
              <a:t>r</a:t>
            </a:r>
            <a:r>
              <a:rPr lang="sl-SI" sz="900" dirty="0" smtClean="0">
                <a:solidFill>
                  <a:prstClr val="black"/>
                </a:solidFill>
              </a:rPr>
              <a:t>azdalje</a:t>
            </a:r>
          </a:p>
          <a:p>
            <a:r>
              <a:rPr lang="sl-SI" sz="900" dirty="0" smtClean="0">
                <a:solidFill>
                  <a:prstClr val="black"/>
                </a:solidFill>
              </a:rPr>
              <a:t>obramba</a:t>
            </a:r>
            <a:endParaRPr lang="nl-BE" sz="900" dirty="0" smtClean="0">
              <a:solidFill>
                <a:prstClr val="black"/>
              </a:solidFill>
            </a:endParaRPr>
          </a:p>
          <a:p>
            <a:r>
              <a:rPr lang="sl-SI" sz="900" dirty="0" smtClean="0">
                <a:solidFill>
                  <a:prstClr val="black"/>
                </a:solidFill>
              </a:rPr>
              <a:t>„senca“</a:t>
            </a:r>
            <a:r>
              <a:rPr lang="nl-BE" sz="900" dirty="0" smtClean="0">
                <a:solidFill>
                  <a:prstClr val="black"/>
                </a:solidFill>
              </a:rPr>
              <a:t> presing</a:t>
            </a:r>
          </a:p>
          <a:p>
            <a:r>
              <a:rPr lang="sl-SI" sz="900" dirty="0" smtClean="0">
                <a:solidFill>
                  <a:prstClr val="black"/>
                </a:solidFill>
              </a:rPr>
              <a:t>pokrivanje</a:t>
            </a:r>
            <a:r>
              <a:rPr lang="nl-BE" sz="900" dirty="0" smtClean="0">
                <a:solidFill>
                  <a:prstClr val="black"/>
                </a:solidFill>
              </a:rPr>
              <a:t> – </a:t>
            </a:r>
            <a:r>
              <a:rPr lang="sl-SI" sz="900" dirty="0" smtClean="0">
                <a:solidFill>
                  <a:prstClr val="black"/>
                </a:solidFill>
              </a:rPr>
              <a:t>sprememba</a:t>
            </a:r>
            <a:endParaRPr lang="nl-BE" sz="900" dirty="0" smtClean="0">
              <a:solidFill>
                <a:prstClr val="black"/>
              </a:solidFill>
            </a:endParaRPr>
          </a:p>
          <a:p>
            <a:r>
              <a:rPr lang="nl-BE" sz="900" dirty="0" smtClean="0">
                <a:solidFill>
                  <a:prstClr val="black"/>
                </a:solidFill>
              </a:rPr>
              <a:t>Presing</a:t>
            </a:r>
          </a:p>
          <a:p>
            <a:r>
              <a:rPr lang="sl-SI" sz="900" dirty="0" smtClean="0">
                <a:solidFill>
                  <a:prstClr val="black"/>
                </a:solidFill>
              </a:rPr>
              <a:t>Položaj telesa</a:t>
            </a:r>
            <a:endParaRPr lang="sl-SI" sz="900" dirty="0">
              <a:solidFill>
                <a:prstClr val="black"/>
              </a:solidFill>
            </a:endParaRPr>
          </a:p>
          <a:p>
            <a:r>
              <a:rPr lang="sl-SI" sz="900" dirty="0" smtClean="0">
                <a:solidFill>
                  <a:prstClr val="black"/>
                </a:solidFill>
              </a:rPr>
              <a:t>Vračanje-osnova</a:t>
            </a:r>
            <a:endParaRPr lang="nl-BE" sz="900" dirty="0">
              <a:solidFill>
                <a:prstClr val="black"/>
              </a:solidFill>
            </a:endParaRPr>
          </a:p>
        </p:txBody>
      </p:sp>
      <p:sp>
        <p:nvSpPr>
          <p:cNvPr id="15" name="Rechthoek 14"/>
          <p:cNvSpPr/>
          <p:nvPr/>
        </p:nvSpPr>
        <p:spPr>
          <a:xfrm>
            <a:off x="293173" y="4810801"/>
            <a:ext cx="1017170" cy="995397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1200" b="1" dirty="0" smtClean="0">
                <a:solidFill>
                  <a:prstClr val="black"/>
                </a:solidFill>
              </a:rPr>
              <a:t>PREHODI</a:t>
            </a:r>
            <a:r>
              <a:rPr lang="nl-BE" sz="1000" b="1" dirty="0" smtClean="0">
                <a:solidFill>
                  <a:prstClr val="black"/>
                </a:solidFill>
              </a:rPr>
              <a:t/>
            </a:r>
            <a:br>
              <a:rPr lang="nl-BE" sz="1000" b="1" dirty="0" smtClean="0">
                <a:solidFill>
                  <a:prstClr val="black"/>
                </a:solidFill>
              </a:rPr>
            </a:br>
            <a:r>
              <a:rPr lang="nl-BE" sz="1000" b="1" dirty="0" smtClean="0">
                <a:solidFill>
                  <a:prstClr val="black"/>
                </a:solidFill>
              </a:rPr>
              <a:t> + </a:t>
            </a:r>
            <a:r>
              <a:rPr lang="nl-BE" sz="1000" b="1" dirty="0" smtClean="0">
                <a:solidFill>
                  <a:prstClr val="black"/>
                </a:solidFill>
                <a:sym typeface="Wingdings" panose="05000000000000000000" pitchFamily="2" charset="2"/>
              </a:rPr>
              <a:t> -</a:t>
            </a:r>
            <a:endParaRPr lang="nl-BE" sz="1000" b="1" dirty="0" smtClean="0">
              <a:solidFill>
                <a:prstClr val="black"/>
              </a:solidFill>
            </a:endParaRPr>
          </a:p>
        </p:txBody>
      </p:sp>
      <p:sp>
        <p:nvSpPr>
          <p:cNvPr id="16" name="Rechthoek 15"/>
          <p:cNvSpPr/>
          <p:nvPr/>
        </p:nvSpPr>
        <p:spPr>
          <a:xfrm>
            <a:off x="1357130" y="4810801"/>
            <a:ext cx="993656" cy="99539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BE" sz="900" dirty="0" smtClean="0">
                <a:solidFill>
                  <a:prstClr val="black"/>
                </a:solidFill>
              </a:rPr>
              <a:t>1 </a:t>
            </a:r>
            <a:r>
              <a:rPr lang="sl-SI" sz="900" dirty="0" smtClean="0">
                <a:solidFill>
                  <a:prstClr val="black"/>
                </a:solidFill>
              </a:rPr>
              <a:t>igralec več v obrambi</a:t>
            </a:r>
            <a:endParaRPr lang="nl-BE" sz="900" dirty="0" smtClean="0">
              <a:solidFill>
                <a:prstClr val="black"/>
              </a:solidFill>
            </a:endParaRPr>
          </a:p>
          <a:p>
            <a:r>
              <a:rPr lang="sl-SI" sz="900" dirty="0" smtClean="0">
                <a:solidFill>
                  <a:prstClr val="black"/>
                </a:solidFill>
              </a:rPr>
              <a:t>preventivno postavitev</a:t>
            </a:r>
            <a:endParaRPr lang="nl-BE" sz="900" dirty="0" smtClean="0">
              <a:solidFill>
                <a:prstClr val="black"/>
              </a:solidFill>
            </a:endParaRPr>
          </a:p>
          <a:p>
            <a:r>
              <a:rPr lang="sl-SI" sz="900" dirty="0">
                <a:solidFill>
                  <a:prstClr val="black"/>
                </a:solidFill>
              </a:rPr>
              <a:t>v</a:t>
            </a:r>
            <a:r>
              <a:rPr lang="sl-SI" sz="900" dirty="0" smtClean="0">
                <a:solidFill>
                  <a:prstClr val="black"/>
                </a:solidFill>
              </a:rPr>
              <a:t>račanje na izhodišče</a:t>
            </a:r>
            <a:endParaRPr lang="nl-BE" sz="900" dirty="0" smtClean="0">
              <a:solidFill>
                <a:prstClr val="black"/>
              </a:solidFill>
            </a:endParaRPr>
          </a:p>
          <a:p>
            <a:r>
              <a:rPr lang="nl-BE" sz="900" dirty="0" smtClean="0">
                <a:solidFill>
                  <a:prstClr val="black"/>
                </a:solidFill>
              </a:rPr>
              <a:t>3 + 1 </a:t>
            </a:r>
            <a:r>
              <a:rPr lang="sl-SI" sz="900" dirty="0" smtClean="0">
                <a:solidFill>
                  <a:prstClr val="black"/>
                </a:solidFill>
              </a:rPr>
              <a:t>v obrambi</a:t>
            </a:r>
            <a:endParaRPr lang="nl-BE" sz="900" dirty="0" smtClean="0">
              <a:solidFill>
                <a:prstClr val="black"/>
              </a:solidFill>
            </a:endParaRPr>
          </a:p>
        </p:txBody>
      </p:sp>
      <p:sp>
        <p:nvSpPr>
          <p:cNvPr id="17" name="Rechthoek 16"/>
          <p:cNvSpPr/>
          <p:nvPr/>
        </p:nvSpPr>
        <p:spPr>
          <a:xfrm>
            <a:off x="4607058" y="4801408"/>
            <a:ext cx="995437" cy="1020427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1200" b="1" dirty="0" smtClean="0">
                <a:solidFill>
                  <a:prstClr val="black"/>
                </a:solidFill>
              </a:rPr>
              <a:t>PREHODI</a:t>
            </a:r>
            <a:endParaRPr lang="nl-BE" sz="900" b="1" dirty="0" smtClean="0">
              <a:solidFill>
                <a:prstClr val="black"/>
              </a:solidFill>
            </a:endParaRPr>
          </a:p>
          <a:p>
            <a:pPr algn="ctr"/>
            <a:r>
              <a:rPr lang="nl-BE" sz="1000" b="1" dirty="0" smtClean="0">
                <a:solidFill>
                  <a:prstClr val="black"/>
                </a:solidFill>
              </a:rPr>
              <a:t>- </a:t>
            </a:r>
            <a:r>
              <a:rPr lang="nl-BE" sz="1000" b="1" dirty="0" smtClean="0">
                <a:solidFill>
                  <a:prstClr val="black"/>
                </a:solidFill>
                <a:sym typeface="Wingdings" panose="05000000000000000000" pitchFamily="2" charset="2"/>
              </a:rPr>
              <a:t> +</a:t>
            </a:r>
            <a:endParaRPr lang="nl-BE" sz="1000" b="1" dirty="0" smtClean="0">
              <a:solidFill>
                <a:prstClr val="black"/>
              </a:solidFill>
            </a:endParaRPr>
          </a:p>
        </p:txBody>
      </p:sp>
      <p:sp>
        <p:nvSpPr>
          <p:cNvPr id="18" name="Rechthoek 17"/>
          <p:cNvSpPr/>
          <p:nvPr/>
        </p:nvSpPr>
        <p:spPr>
          <a:xfrm>
            <a:off x="5678102" y="4797152"/>
            <a:ext cx="998891" cy="1020427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900" dirty="0" smtClean="0">
                <a:solidFill>
                  <a:prstClr val="black"/>
                </a:solidFill>
              </a:rPr>
              <a:t>En dotik</a:t>
            </a:r>
            <a:endParaRPr lang="nl-BE" sz="900" dirty="0">
              <a:solidFill>
                <a:prstClr val="black"/>
              </a:solidFill>
            </a:endParaRPr>
          </a:p>
        </p:txBody>
      </p:sp>
      <p:sp>
        <p:nvSpPr>
          <p:cNvPr id="19" name="Rechthoek 18"/>
          <p:cNvSpPr/>
          <p:nvPr/>
        </p:nvSpPr>
        <p:spPr>
          <a:xfrm>
            <a:off x="169389" y="6325588"/>
            <a:ext cx="8635711" cy="360000"/>
          </a:xfrm>
          <a:prstGeom prst="rect">
            <a:avLst/>
          </a:prstGeom>
          <a:noFill/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 smtClean="0">
                <a:solidFill>
                  <a:prstClr val="black"/>
                </a:solidFill>
              </a:rPr>
              <a:t>ZMAGA</a:t>
            </a:r>
            <a:endParaRPr lang="nl-BE" b="1" dirty="0" smtClean="0">
              <a:solidFill>
                <a:prstClr val="black"/>
              </a:solidFill>
            </a:endParaRPr>
          </a:p>
        </p:txBody>
      </p:sp>
      <p:sp>
        <p:nvSpPr>
          <p:cNvPr id="20" name="Rechthoek 19"/>
          <p:cNvSpPr/>
          <p:nvPr/>
        </p:nvSpPr>
        <p:spPr>
          <a:xfrm>
            <a:off x="306684" y="1487515"/>
            <a:ext cx="999000" cy="22218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200" b="1" dirty="0" smtClean="0">
                <a:solidFill>
                  <a:prstClr val="white"/>
                </a:solidFill>
              </a:rPr>
              <a:t>Kolektivno</a:t>
            </a:r>
            <a:endParaRPr lang="nl-BE" sz="1200" b="1" dirty="0" smtClean="0">
              <a:solidFill>
                <a:prstClr val="white"/>
              </a:solidFill>
            </a:endParaRPr>
          </a:p>
        </p:txBody>
      </p:sp>
      <p:sp>
        <p:nvSpPr>
          <p:cNvPr id="21" name="Rechthoek 20"/>
          <p:cNvSpPr/>
          <p:nvPr/>
        </p:nvSpPr>
        <p:spPr>
          <a:xfrm>
            <a:off x="1360878" y="1488907"/>
            <a:ext cx="999000" cy="22218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200" b="1" dirty="0" smtClean="0">
                <a:solidFill>
                  <a:prstClr val="white"/>
                </a:solidFill>
              </a:rPr>
              <a:t>Pri</a:t>
            </a:r>
            <a:r>
              <a:rPr lang="sl-SI" sz="1200" b="1" dirty="0" err="1" smtClean="0">
                <a:solidFill>
                  <a:prstClr val="white"/>
                </a:solidFill>
              </a:rPr>
              <a:t>ncipi</a:t>
            </a:r>
            <a:endParaRPr lang="nl-BE" sz="1200" b="1" dirty="0" smtClean="0">
              <a:solidFill>
                <a:prstClr val="white"/>
              </a:solidFill>
            </a:endParaRPr>
          </a:p>
        </p:txBody>
      </p:sp>
      <p:sp>
        <p:nvSpPr>
          <p:cNvPr id="22" name="Rechthoek 21"/>
          <p:cNvSpPr/>
          <p:nvPr/>
        </p:nvSpPr>
        <p:spPr>
          <a:xfrm>
            <a:off x="2418034" y="1488905"/>
            <a:ext cx="999000" cy="22218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200" b="1" dirty="0" smtClean="0">
                <a:solidFill>
                  <a:prstClr val="white"/>
                </a:solidFill>
              </a:rPr>
              <a:t>Individualno</a:t>
            </a:r>
            <a:endParaRPr lang="nl-BE" sz="1200" b="1" dirty="0" smtClean="0">
              <a:solidFill>
                <a:prstClr val="white"/>
              </a:solidFill>
            </a:endParaRPr>
          </a:p>
        </p:txBody>
      </p:sp>
      <p:sp>
        <p:nvSpPr>
          <p:cNvPr id="23" name="Rechthoek 22"/>
          <p:cNvSpPr/>
          <p:nvPr/>
        </p:nvSpPr>
        <p:spPr>
          <a:xfrm>
            <a:off x="3469267" y="1488906"/>
            <a:ext cx="999000" cy="22218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200" b="1" dirty="0" err="1" smtClean="0">
                <a:solidFill>
                  <a:prstClr val="white"/>
                </a:solidFill>
              </a:rPr>
              <a:t>Coaching</a:t>
            </a:r>
            <a:endParaRPr lang="nl-BE" sz="1200" b="1" dirty="0" smtClean="0">
              <a:solidFill>
                <a:prstClr val="white"/>
              </a:solidFill>
            </a:endParaRPr>
          </a:p>
        </p:txBody>
      </p:sp>
      <p:sp>
        <p:nvSpPr>
          <p:cNvPr id="24" name="Rechthoek 23"/>
          <p:cNvSpPr/>
          <p:nvPr/>
        </p:nvSpPr>
        <p:spPr>
          <a:xfrm>
            <a:off x="2414539" y="1773909"/>
            <a:ext cx="1002494" cy="1440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l-SI" sz="900" dirty="0" smtClean="0">
                <a:solidFill>
                  <a:prstClr val="black"/>
                </a:solidFill>
              </a:rPr>
              <a:t>Tehnična in taktična izvedba principov na nivoju posameznika</a:t>
            </a:r>
            <a:endParaRPr lang="nl-BE" sz="900" dirty="0">
              <a:solidFill>
                <a:prstClr val="black"/>
              </a:solidFill>
            </a:endParaRPr>
          </a:p>
        </p:txBody>
      </p:sp>
      <p:sp>
        <p:nvSpPr>
          <p:cNvPr id="25" name="Rechthoek 24"/>
          <p:cNvSpPr/>
          <p:nvPr/>
        </p:nvSpPr>
        <p:spPr>
          <a:xfrm>
            <a:off x="2421088" y="3284984"/>
            <a:ext cx="995945" cy="1440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l-SI" sz="900" dirty="0">
                <a:solidFill>
                  <a:prstClr val="black"/>
                </a:solidFill>
              </a:rPr>
              <a:t>Tehnična in taktična izvedba principov na nivoju posameznika</a:t>
            </a:r>
            <a:endParaRPr lang="nl-BE" sz="900" dirty="0">
              <a:solidFill>
                <a:prstClr val="black"/>
              </a:solidFill>
            </a:endParaRPr>
          </a:p>
        </p:txBody>
      </p:sp>
      <p:sp>
        <p:nvSpPr>
          <p:cNvPr id="26" name="Rechthoek 25"/>
          <p:cNvSpPr/>
          <p:nvPr/>
        </p:nvSpPr>
        <p:spPr>
          <a:xfrm>
            <a:off x="3471575" y="1772396"/>
            <a:ext cx="996692" cy="1440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l-SI" sz="900" dirty="0" smtClean="0">
                <a:solidFill>
                  <a:prstClr val="black"/>
                </a:solidFill>
              </a:rPr>
              <a:t>Sporočilo v 1 besedi, ki ga pozna vsak igralec. </a:t>
            </a:r>
            <a:endParaRPr lang="nl-BE" sz="900" dirty="0">
              <a:solidFill>
                <a:prstClr val="black"/>
              </a:solidFill>
            </a:endParaRPr>
          </a:p>
        </p:txBody>
      </p:sp>
      <p:sp>
        <p:nvSpPr>
          <p:cNvPr id="27" name="Rechthoek 26"/>
          <p:cNvSpPr/>
          <p:nvPr/>
        </p:nvSpPr>
        <p:spPr>
          <a:xfrm>
            <a:off x="3476783" y="3284984"/>
            <a:ext cx="980933" cy="1440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l-SI" sz="900" dirty="0">
                <a:solidFill>
                  <a:prstClr val="black"/>
                </a:solidFill>
              </a:rPr>
              <a:t>Sporočilo v 1 besedi, ki ga pozna vsak igralec. </a:t>
            </a:r>
            <a:endParaRPr lang="nl-BE" sz="900" dirty="0">
              <a:solidFill>
                <a:prstClr val="black"/>
              </a:solidFill>
            </a:endParaRPr>
          </a:p>
        </p:txBody>
      </p:sp>
      <p:sp>
        <p:nvSpPr>
          <p:cNvPr id="28" name="Rechthoek 27"/>
          <p:cNvSpPr/>
          <p:nvPr/>
        </p:nvSpPr>
        <p:spPr>
          <a:xfrm>
            <a:off x="2412207" y="4810801"/>
            <a:ext cx="1004825" cy="99539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l-SI" sz="900" dirty="0">
                <a:solidFill>
                  <a:prstClr val="black"/>
                </a:solidFill>
              </a:rPr>
              <a:t>Tehnična in taktična izvedba principov na nivoju posameznika</a:t>
            </a:r>
            <a:endParaRPr lang="nl-BE" sz="900" dirty="0">
              <a:solidFill>
                <a:prstClr val="black"/>
              </a:solidFill>
            </a:endParaRPr>
          </a:p>
        </p:txBody>
      </p:sp>
      <p:sp>
        <p:nvSpPr>
          <p:cNvPr id="29" name="Rechthoek 28"/>
          <p:cNvSpPr/>
          <p:nvPr/>
        </p:nvSpPr>
        <p:spPr>
          <a:xfrm>
            <a:off x="3476782" y="4810801"/>
            <a:ext cx="980933" cy="99539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l-SI" sz="900" dirty="0">
                <a:solidFill>
                  <a:prstClr val="black"/>
                </a:solidFill>
              </a:rPr>
              <a:t>Sporočilo v 1 besedi, ki </a:t>
            </a:r>
            <a:r>
              <a:rPr lang="sl-SI" sz="900" dirty="0" smtClean="0">
                <a:solidFill>
                  <a:prstClr val="black"/>
                </a:solidFill>
              </a:rPr>
              <a:t>ga </a:t>
            </a:r>
            <a:r>
              <a:rPr lang="sl-SI" sz="900" dirty="0">
                <a:solidFill>
                  <a:prstClr val="black"/>
                </a:solidFill>
              </a:rPr>
              <a:t>pozna vsak igralec. </a:t>
            </a:r>
            <a:endParaRPr lang="nl-BE" sz="900" dirty="0">
              <a:solidFill>
                <a:prstClr val="black"/>
              </a:solidFill>
            </a:endParaRPr>
          </a:p>
        </p:txBody>
      </p:sp>
      <p:sp>
        <p:nvSpPr>
          <p:cNvPr id="30" name="Rechthoek 29"/>
          <p:cNvSpPr/>
          <p:nvPr/>
        </p:nvSpPr>
        <p:spPr>
          <a:xfrm>
            <a:off x="4609986" y="1779811"/>
            <a:ext cx="995499" cy="1440000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1050" b="1" dirty="0" smtClean="0">
                <a:solidFill>
                  <a:prstClr val="black"/>
                </a:solidFill>
              </a:rPr>
              <a:t>PRITISK NA NASPROTNIKA</a:t>
            </a:r>
            <a:endParaRPr lang="nl-BE" sz="1050" b="1" dirty="0" smtClean="0">
              <a:solidFill>
                <a:prstClr val="black"/>
              </a:solidFill>
            </a:endParaRPr>
          </a:p>
          <a:p>
            <a:pPr algn="ctr"/>
            <a:r>
              <a:rPr lang="nl-BE" sz="1000" dirty="0" smtClean="0">
                <a:solidFill>
                  <a:prstClr val="black"/>
                </a:solidFill>
              </a:rPr>
              <a:t>(</a:t>
            </a:r>
            <a:r>
              <a:rPr lang="sl-SI" sz="1000" dirty="0" smtClean="0">
                <a:solidFill>
                  <a:prstClr val="black"/>
                </a:solidFill>
              </a:rPr>
              <a:t>nasprotnikova polovica igrišča</a:t>
            </a:r>
            <a:r>
              <a:rPr lang="nl-BE" sz="1000" dirty="0" smtClean="0">
                <a:solidFill>
                  <a:prstClr val="black"/>
                </a:solidFill>
              </a:rPr>
              <a:t>)</a:t>
            </a:r>
          </a:p>
          <a:p>
            <a:pPr algn="ctr"/>
            <a:endParaRPr lang="nl-BE" sz="1000" dirty="0" smtClean="0">
              <a:solidFill>
                <a:prstClr val="black"/>
              </a:solidFill>
            </a:endParaRPr>
          </a:p>
        </p:txBody>
      </p:sp>
      <p:sp>
        <p:nvSpPr>
          <p:cNvPr id="31" name="Rechthoek 30"/>
          <p:cNvSpPr/>
          <p:nvPr/>
        </p:nvSpPr>
        <p:spPr>
          <a:xfrm>
            <a:off x="4609986" y="1482255"/>
            <a:ext cx="999000" cy="22218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200" b="1" dirty="0" smtClean="0">
                <a:solidFill>
                  <a:prstClr val="white"/>
                </a:solidFill>
              </a:rPr>
              <a:t>Kolektivno</a:t>
            </a:r>
            <a:endParaRPr lang="nl-BE" sz="1200" b="1" dirty="0" smtClean="0">
              <a:solidFill>
                <a:prstClr val="white"/>
              </a:solidFill>
            </a:endParaRPr>
          </a:p>
        </p:txBody>
      </p:sp>
      <p:sp>
        <p:nvSpPr>
          <p:cNvPr id="32" name="Rechthoek 31"/>
          <p:cNvSpPr/>
          <p:nvPr/>
        </p:nvSpPr>
        <p:spPr>
          <a:xfrm>
            <a:off x="5683421" y="1480832"/>
            <a:ext cx="999000" cy="22218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200" b="1" dirty="0" smtClean="0">
                <a:solidFill>
                  <a:prstClr val="white"/>
                </a:solidFill>
              </a:rPr>
              <a:t>Principi</a:t>
            </a:r>
            <a:endParaRPr lang="nl-BE" sz="1200" b="1" dirty="0" smtClean="0">
              <a:solidFill>
                <a:prstClr val="white"/>
              </a:solidFill>
            </a:endParaRPr>
          </a:p>
        </p:txBody>
      </p:sp>
      <p:sp>
        <p:nvSpPr>
          <p:cNvPr id="33" name="Rechthoek 32"/>
          <p:cNvSpPr/>
          <p:nvPr/>
        </p:nvSpPr>
        <p:spPr>
          <a:xfrm>
            <a:off x="6737876" y="1482254"/>
            <a:ext cx="999000" cy="22218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200" b="1" dirty="0" smtClean="0">
                <a:solidFill>
                  <a:prstClr val="white"/>
                </a:solidFill>
              </a:rPr>
              <a:t>Individualno</a:t>
            </a:r>
            <a:endParaRPr lang="nl-BE" sz="1200" b="1" dirty="0" smtClean="0">
              <a:solidFill>
                <a:prstClr val="white"/>
              </a:solidFill>
            </a:endParaRPr>
          </a:p>
        </p:txBody>
      </p:sp>
      <p:sp>
        <p:nvSpPr>
          <p:cNvPr id="34" name="Rechthoek 33"/>
          <p:cNvSpPr/>
          <p:nvPr/>
        </p:nvSpPr>
        <p:spPr>
          <a:xfrm>
            <a:off x="7814811" y="1483831"/>
            <a:ext cx="999000" cy="22218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200" b="1" dirty="0" err="1" smtClean="0">
                <a:solidFill>
                  <a:prstClr val="white"/>
                </a:solidFill>
              </a:rPr>
              <a:t>Coaching</a:t>
            </a:r>
            <a:endParaRPr lang="nl-BE" sz="1200" b="1" dirty="0" smtClean="0">
              <a:solidFill>
                <a:prstClr val="white"/>
              </a:solidFill>
            </a:endParaRPr>
          </a:p>
        </p:txBody>
      </p:sp>
      <p:sp>
        <p:nvSpPr>
          <p:cNvPr id="35" name="Rechthoek 34"/>
          <p:cNvSpPr/>
          <p:nvPr/>
        </p:nvSpPr>
        <p:spPr>
          <a:xfrm>
            <a:off x="6738301" y="1779811"/>
            <a:ext cx="998576" cy="1440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l-SI" sz="900" dirty="0">
                <a:solidFill>
                  <a:prstClr val="black"/>
                </a:solidFill>
              </a:rPr>
              <a:t>Tehnična in taktična izvedba principov na nivoju posameznika</a:t>
            </a:r>
            <a:endParaRPr lang="nl-BE" sz="900" dirty="0">
              <a:solidFill>
                <a:prstClr val="black"/>
              </a:solidFill>
            </a:endParaRPr>
          </a:p>
        </p:txBody>
      </p:sp>
      <p:sp>
        <p:nvSpPr>
          <p:cNvPr id="36" name="Rechthoek 35"/>
          <p:cNvSpPr/>
          <p:nvPr/>
        </p:nvSpPr>
        <p:spPr>
          <a:xfrm>
            <a:off x="7814811" y="1779811"/>
            <a:ext cx="999000" cy="1440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l-SI" sz="900" dirty="0">
                <a:solidFill>
                  <a:prstClr val="black"/>
                </a:solidFill>
              </a:rPr>
              <a:t>Sporočilo v 1 besedi, ki ga pozna vsak igralec. </a:t>
            </a:r>
            <a:endParaRPr lang="nl-BE" sz="900" dirty="0">
              <a:solidFill>
                <a:prstClr val="black"/>
              </a:solidFill>
            </a:endParaRPr>
          </a:p>
        </p:txBody>
      </p:sp>
      <p:sp>
        <p:nvSpPr>
          <p:cNvPr id="37" name="Rechthoek 36"/>
          <p:cNvSpPr/>
          <p:nvPr/>
        </p:nvSpPr>
        <p:spPr>
          <a:xfrm>
            <a:off x="6737876" y="3291979"/>
            <a:ext cx="999000" cy="1440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l-SI" sz="900" dirty="0">
                <a:solidFill>
                  <a:prstClr val="black"/>
                </a:solidFill>
              </a:rPr>
              <a:t>Tehnična in taktična izvedba principov na nivoju posameznika</a:t>
            </a:r>
            <a:endParaRPr lang="nl-BE" sz="900" dirty="0">
              <a:solidFill>
                <a:prstClr val="black"/>
              </a:solidFill>
            </a:endParaRPr>
          </a:p>
        </p:txBody>
      </p:sp>
      <p:sp>
        <p:nvSpPr>
          <p:cNvPr id="38" name="Rechthoek 37"/>
          <p:cNvSpPr/>
          <p:nvPr/>
        </p:nvSpPr>
        <p:spPr>
          <a:xfrm>
            <a:off x="7814424" y="3291979"/>
            <a:ext cx="999387" cy="1440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l-SI" sz="900" dirty="0">
                <a:solidFill>
                  <a:prstClr val="black"/>
                </a:solidFill>
              </a:rPr>
              <a:t>Sporočilo v 1 besedi, ki ga pozna vsak igralec. </a:t>
            </a:r>
            <a:endParaRPr lang="nl-BE" sz="900" dirty="0">
              <a:solidFill>
                <a:prstClr val="black"/>
              </a:solidFill>
            </a:endParaRPr>
          </a:p>
        </p:txBody>
      </p:sp>
      <p:sp>
        <p:nvSpPr>
          <p:cNvPr id="39" name="Rechthoek 38"/>
          <p:cNvSpPr/>
          <p:nvPr/>
        </p:nvSpPr>
        <p:spPr>
          <a:xfrm>
            <a:off x="6737913" y="4804147"/>
            <a:ext cx="998963" cy="100811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l-SI" sz="900" dirty="0">
                <a:solidFill>
                  <a:prstClr val="black"/>
                </a:solidFill>
              </a:rPr>
              <a:t>Tehnična in taktična izvedba principov na nivoju posameznika</a:t>
            </a:r>
            <a:endParaRPr lang="nl-BE" sz="900" dirty="0">
              <a:solidFill>
                <a:prstClr val="black"/>
              </a:solidFill>
            </a:endParaRPr>
          </a:p>
          <a:p>
            <a:endParaRPr lang="nl-BE" sz="900" dirty="0">
              <a:solidFill>
                <a:prstClr val="black"/>
              </a:solidFill>
            </a:endParaRPr>
          </a:p>
        </p:txBody>
      </p:sp>
      <p:sp>
        <p:nvSpPr>
          <p:cNvPr id="40" name="Rechthoek 39"/>
          <p:cNvSpPr/>
          <p:nvPr/>
        </p:nvSpPr>
        <p:spPr>
          <a:xfrm>
            <a:off x="7814424" y="4804147"/>
            <a:ext cx="999387" cy="100811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l-SI" sz="900" dirty="0">
                <a:solidFill>
                  <a:prstClr val="black"/>
                </a:solidFill>
              </a:rPr>
              <a:t>Sporočilo v 1 besedi, ki ga pozna vsak igralec. </a:t>
            </a:r>
            <a:endParaRPr lang="nl-BE" sz="900" dirty="0">
              <a:solidFill>
                <a:prstClr val="black"/>
              </a:solidFill>
            </a:endParaRPr>
          </a:p>
        </p:txBody>
      </p:sp>
      <p:sp>
        <p:nvSpPr>
          <p:cNvPr id="44" name="Rechthoek 43"/>
          <p:cNvSpPr/>
          <p:nvPr/>
        </p:nvSpPr>
        <p:spPr>
          <a:xfrm>
            <a:off x="4609986" y="5884267"/>
            <a:ext cx="4203825" cy="360000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1200" b="1" dirty="0" smtClean="0">
                <a:solidFill>
                  <a:prstClr val="black"/>
                </a:solidFill>
              </a:rPr>
              <a:t>NADALJEVANJE TEKME</a:t>
            </a:r>
            <a:endParaRPr lang="nl-BE" sz="1200" b="1" dirty="0" smtClean="0">
              <a:solidFill>
                <a:prstClr val="black"/>
              </a:solidFill>
            </a:endParaRPr>
          </a:p>
        </p:txBody>
      </p:sp>
      <p:sp>
        <p:nvSpPr>
          <p:cNvPr id="41" name="PIJL-LINKS en -RECHTS 40"/>
          <p:cNvSpPr/>
          <p:nvPr/>
        </p:nvSpPr>
        <p:spPr>
          <a:xfrm>
            <a:off x="4339207" y="3051133"/>
            <a:ext cx="380897" cy="374892"/>
          </a:xfrm>
          <a:prstGeom prst="left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prstClr val="white"/>
              </a:solidFill>
            </a:endParaRPr>
          </a:p>
        </p:txBody>
      </p:sp>
      <p:sp>
        <p:nvSpPr>
          <p:cNvPr id="42" name="PIJL-LINKS en -RECHTS 41"/>
          <p:cNvSpPr/>
          <p:nvPr/>
        </p:nvSpPr>
        <p:spPr>
          <a:xfrm>
            <a:off x="4332219" y="4569648"/>
            <a:ext cx="392801" cy="374892"/>
          </a:xfrm>
          <a:prstGeom prst="left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prstClr val="white"/>
              </a:solidFill>
            </a:endParaRPr>
          </a:p>
        </p:txBody>
      </p:sp>
      <p:sp>
        <p:nvSpPr>
          <p:cNvPr id="43" name="PIJL-LINKS en -RECHTS 42"/>
          <p:cNvSpPr/>
          <p:nvPr/>
        </p:nvSpPr>
        <p:spPr>
          <a:xfrm>
            <a:off x="4339207" y="5650795"/>
            <a:ext cx="380897" cy="374892"/>
          </a:xfrm>
          <a:prstGeom prst="left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prstClr val="white"/>
              </a:solidFill>
            </a:endParaRPr>
          </a:p>
        </p:txBody>
      </p:sp>
      <p:pic>
        <p:nvPicPr>
          <p:cNvPr id="45" name="Afbeelding 44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97083" y="5884267"/>
            <a:ext cx="567927" cy="741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1555446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hthoek 28"/>
          <p:cNvSpPr/>
          <p:nvPr/>
        </p:nvSpPr>
        <p:spPr>
          <a:xfrm>
            <a:off x="6070486" y="5566701"/>
            <a:ext cx="2926726" cy="1178419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pPr marL="171450" indent="-171450">
              <a:buFontTx/>
              <a:buChar char="-"/>
            </a:pPr>
            <a:r>
              <a:rPr lang="sl-SI" sz="1200" dirty="0" smtClean="0"/>
              <a:t>Predstavitve delovanja kluba Akademije</a:t>
            </a:r>
            <a:endParaRPr lang="nl-BE" sz="1200" dirty="0" smtClean="0"/>
          </a:p>
          <a:p>
            <a:pPr marL="171450" indent="-171450">
              <a:buFontTx/>
              <a:buChar char="-"/>
            </a:pPr>
            <a:r>
              <a:rPr lang="nl-BE" sz="1200" dirty="0" smtClean="0"/>
              <a:t>Pre</a:t>
            </a:r>
            <a:r>
              <a:rPr lang="sl-SI" sz="1200" dirty="0" err="1" smtClean="0"/>
              <a:t>dstavitve</a:t>
            </a:r>
            <a:r>
              <a:rPr lang="sl-SI" sz="1200" dirty="0" smtClean="0"/>
              <a:t> vodenja / razvoja </a:t>
            </a:r>
            <a:r>
              <a:rPr lang="nl-BE" sz="1200" dirty="0" smtClean="0"/>
              <a:t>/ </a:t>
            </a:r>
            <a:r>
              <a:rPr lang="sl-SI" sz="1200" dirty="0" smtClean="0"/>
              <a:t>izobraževanja </a:t>
            </a:r>
            <a:r>
              <a:rPr lang="nl-BE" sz="1200" dirty="0" smtClean="0"/>
              <a:t>/ … </a:t>
            </a:r>
            <a:r>
              <a:rPr lang="sl-SI" sz="1200" dirty="0" smtClean="0"/>
              <a:t>talentov</a:t>
            </a:r>
            <a:endParaRPr lang="nl-BE" sz="1200" dirty="0" smtClean="0"/>
          </a:p>
          <a:p>
            <a:pPr marL="171450" indent="-171450">
              <a:buFontTx/>
              <a:buChar char="-"/>
            </a:pPr>
            <a:r>
              <a:rPr lang="nl-BE" sz="1200" dirty="0" smtClean="0"/>
              <a:t>…</a:t>
            </a:r>
          </a:p>
          <a:p>
            <a:endParaRPr lang="nl-BE" sz="1200" dirty="0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94573" y="66759"/>
            <a:ext cx="7328816" cy="974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76176" rIns="91440" bIns="12696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nl-BE" sz="5000" b="1" i="0" u="none" strike="noStrike" cap="none" normalizeH="0" dirty="0" smtClean="0">
                <a:ln>
                  <a:noFill/>
                </a:ln>
                <a:effectLst/>
                <a:latin typeface="ScalaSansPro-Black" pitchFamily="34" charset="0"/>
                <a:ea typeface="Constantia" panose="02030602050306030303" pitchFamily="18" charset="0"/>
                <a:cs typeface="Times New Roman" panose="02020603050405020304" pitchFamily="18" charset="0"/>
              </a:rPr>
              <a:t>Načrtovanje treningov</a:t>
            </a:r>
            <a:endParaRPr kumimoji="0" lang="nl-BE" altLang="nl-BE" sz="5000" b="0" i="0" u="none" strike="noStrike" cap="none" normalizeH="0" baseline="0" dirty="0" smtClean="0">
              <a:ln>
                <a:noFill/>
              </a:ln>
              <a:effectLst/>
              <a:latin typeface="ScalaSansPro-Black" pitchFamily="34" charset="0"/>
            </a:endParaRPr>
          </a:p>
        </p:txBody>
      </p:sp>
      <p:sp>
        <p:nvSpPr>
          <p:cNvPr id="9" name="Rechthoek 8"/>
          <p:cNvSpPr/>
          <p:nvPr/>
        </p:nvSpPr>
        <p:spPr>
          <a:xfrm>
            <a:off x="535132" y="1166157"/>
            <a:ext cx="1619418" cy="3970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47675" indent="-447675">
              <a:lnSpc>
                <a:spcPct val="110000"/>
              </a:lnSpc>
              <a:spcBef>
                <a:spcPts val="600"/>
              </a:spcBef>
              <a:spcAft>
                <a:spcPts val="1000"/>
              </a:spcAft>
            </a:pPr>
            <a:r>
              <a:rPr lang="nl-NL" b="1" dirty="0" smtClean="0">
                <a:solidFill>
                  <a:srgbClr val="C48B01"/>
                </a:solidFill>
                <a:latin typeface="Calibri" panose="020F0502020204030204" pitchFamily="34" charset="0"/>
                <a:ea typeface="Constantia" panose="02030602050306030303" pitchFamily="18" charset="0"/>
                <a:cs typeface="Times New Roman" panose="02020603050405020304" pitchFamily="18" charset="0"/>
              </a:rPr>
              <a:t>Opleidingsvisie</a:t>
            </a:r>
            <a:endParaRPr lang="nl-BE" sz="1200" dirty="0">
              <a:solidFill>
                <a:srgbClr val="595959"/>
              </a:solidFill>
              <a:effectLst/>
              <a:latin typeface="Constantia" panose="02030602050306030303" pitchFamily="18" charset="0"/>
              <a:ea typeface="Constantia" panose="02030602050306030303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hthoek 9"/>
          <p:cNvSpPr/>
          <p:nvPr/>
        </p:nvSpPr>
        <p:spPr>
          <a:xfrm>
            <a:off x="135228" y="1133341"/>
            <a:ext cx="1767625" cy="463639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1100" b="1" dirty="0" smtClean="0">
                <a:solidFill>
                  <a:sysClr val="windowText" lastClr="000000"/>
                </a:solidFill>
              </a:rPr>
              <a:t>EKIPNO NAČRTOVANJE OBDOBJA</a:t>
            </a:r>
            <a:r>
              <a:rPr lang="nl-BE" sz="900" b="1" dirty="0" smtClean="0">
                <a:solidFill>
                  <a:sysClr val="windowText" lastClr="000000"/>
                </a:solidFill>
              </a:rPr>
              <a:t/>
            </a:r>
            <a:br>
              <a:rPr lang="nl-BE" sz="900" b="1" dirty="0" smtClean="0">
                <a:solidFill>
                  <a:sysClr val="windowText" lastClr="000000"/>
                </a:solidFill>
              </a:rPr>
            </a:br>
            <a:r>
              <a:rPr lang="nl-BE" sz="900" dirty="0" smtClean="0">
                <a:solidFill>
                  <a:sysClr val="windowText" lastClr="000000"/>
                </a:solidFill>
              </a:rPr>
              <a:t> </a:t>
            </a:r>
            <a:endParaRPr lang="nl-BE" sz="900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11" name="Rechthoek 10"/>
          <p:cNvSpPr/>
          <p:nvPr/>
        </p:nvSpPr>
        <p:spPr>
          <a:xfrm>
            <a:off x="7244366" y="1133341"/>
            <a:ext cx="1755000" cy="463639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200" b="1" dirty="0" smtClean="0">
                <a:solidFill>
                  <a:sysClr val="windowText" lastClr="000000"/>
                </a:solidFill>
              </a:rPr>
              <a:t>EVA</a:t>
            </a:r>
            <a:r>
              <a:rPr lang="sl-SI" sz="1200" b="1" dirty="0" smtClean="0">
                <a:solidFill>
                  <a:sysClr val="windowText" lastClr="000000"/>
                </a:solidFill>
              </a:rPr>
              <a:t>LVACIJE</a:t>
            </a:r>
            <a:endParaRPr lang="nl-BE" sz="1600" b="1" dirty="0" smtClean="0">
              <a:solidFill>
                <a:sysClr val="windowText" lastClr="000000"/>
              </a:solidFill>
            </a:endParaRPr>
          </a:p>
          <a:p>
            <a:pPr algn="ctr"/>
            <a:endParaRPr lang="nl-BE" sz="1000" dirty="0" smtClean="0">
              <a:solidFill>
                <a:sysClr val="windowText" lastClr="000000"/>
              </a:solidFill>
            </a:endParaRPr>
          </a:p>
        </p:txBody>
      </p:sp>
      <p:sp>
        <p:nvSpPr>
          <p:cNvPr id="12" name="Rechthoek 11"/>
          <p:cNvSpPr/>
          <p:nvPr/>
        </p:nvSpPr>
        <p:spPr>
          <a:xfrm>
            <a:off x="3689796" y="1133341"/>
            <a:ext cx="1767625" cy="463639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1200" b="1" dirty="0" smtClean="0">
                <a:solidFill>
                  <a:sysClr val="windowText" lastClr="000000"/>
                </a:solidFill>
              </a:rPr>
              <a:t>INDIVIDUALNI NAČRT</a:t>
            </a:r>
            <a:endParaRPr lang="nl-BE" sz="1200" b="1" dirty="0" smtClean="0">
              <a:solidFill>
                <a:sysClr val="windowText" lastClr="000000"/>
              </a:solidFill>
            </a:endParaRPr>
          </a:p>
          <a:p>
            <a:pPr algn="ctr"/>
            <a:endParaRPr lang="nl-BE" sz="900" dirty="0" smtClean="0">
              <a:solidFill>
                <a:sysClr val="windowText" lastClr="000000"/>
              </a:solidFill>
            </a:endParaRPr>
          </a:p>
        </p:txBody>
      </p:sp>
      <p:sp>
        <p:nvSpPr>
          <p:cNvPr id="13" name="Rechthoek 12"/>
          <p:cNvSpPr/>
          <p:nvPr/>
        </p:nvSpPr>
        <p:spPr>
          <a:xfrm>
            <a:off x="1912512" y="1133341"/>
            <a:ext cx="1767625" cy="463639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1200" b="1" dirty="0" smtClean="0">
                <a:solidFill>
                  <a:sysClr val="windowText" lastClr="000000"/>
                </a:solidFill>
              </a:rPr>
              <a:t>NAČRT NAČINA IGRE</a:t>
            </a:r>
            <a:endParaRPr lang="nl-BE" sz="1200" b="1" dirty="0" smtClean="0">
              <a:solidFill>
                <a:sysClr val="windowText" lastClr="000000"/>
              </a:solidFill>
            </a:endParaRPr>
          </a:p>
          <a:p>
            <a:pPr algn="ctr"/>
            <a:endParaRPr lang="nl-BE" sz="900" dirty="0" smtClean="0">
              <a:solidFill>
                <a:sysClr val="windowText" lastClr="000000"/>
              </a:solidFill>
            </a:endParaRPr>
          </a:p>
        </p:txBody>
      </p:sp>
      <p:sp>
        <p:nvSpPr>
          <p:cNvPr id="14" name="Rechthoek 13"/>
          <p:cNvSpPr/>
          <p:nvPr/>
        </p:nvSpPr>
        <p:spPr>
          <a:xfrm>
            <a:off x="5467081" y="1133341"/>
            <a:ext cx="1767625" cy="463639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1200" b="1" dirty="0" smtClean="0">
                <a:solidFill>
                  <a:sysClr val="windowText" lastClr="000000"/>
                </a:solidFill>
              </a:rPr>
              <a:t>TESTIRANJE</a:t>
            </a:r>
            <a:endParaRPr lang="nl-BE" sz="1200" b="1" dirty="0" smtClean="0">
              <a:solidFill>
                <a:sysClr val="windowText" lastClr="000000"/>
              </a:solidFill>
            </a:endParaRPr>
          </a:p>
          <a:p>
            <a:pPr algn="ctr"/>
            <a:r>
              <a:rPr lang="nl-BE" sz="1200" dirty="0" smtClean="0">
                <a:solidFill>
                  <a:sysClr val="windowText" lastClr="000000"/>
                </a:solidFill>
              </a:rPr>
              <a:t> </a:t>
            </a:r>
          </a:p>
        </p:txBody>
      </p:sp>
      <p:sp>
        <p:nvSpPr>
          <p:cNvPr id="15" name="PIJL-OMLAAG 14"/>
          <p:cNvSpPr/>
          <p:nvPr/>
        </p:nvSpPr>
        <p:spPr>
          <a:xfrm>
            <a:off x="1773037" y="1674250"/>
            <a:ext cx="278949" cy="3078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6" name="Rechthoek 15"/>
          <p:cNvSpPr/>
          <p:nvPr/>
        </p:nvSpPr>
        <p:spPr>
          <a:xfrm>
            <a:off x="864492" y="2059356"/>
            <a:ext cx="2096039" cy="1178419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1200" b="1" dirty="0" smtClean="0"/>
              <a:t>TEDENSKI NAČRT</a:t>
            </a:r>
            <a:endParaRPr lang="nl-BE" sz="1200" b="1" dirty="0" smtClean="0"/>
          </a:p>
          <a:p>
            <a:pPr algn="ctr"/>
            <a:endParaRPr lang="nl-BE" sz="1400" dirty="0" smtClean="0"/>
          </a:p>
          <a:p>
            <a:pPr algn="ctr"/>
            <a:r>
              <a:rPr lang="nl-BE" sz="1000" dirty="0" smtClean="0"/>
              <a:t>= </a:t>
            </a:r>
            <a:r>
              <a:rPr lang="sl-SI" sz="990" dirty="0" smtClean="0"/>
              <a:t>Postavljanje ciljev treninga</a:t>
            </a:r>
            <a:endParaRPr lang="nl-BE" sz="990" dirty="0" smtClean="0"/>
          </a:p>
          <a:p>
            <a:pPr algn="ctr"/>
            <a:r>
              <a:rPr lang="nl-BE" sz="1000" dirty="0" smtClean="0"/>
              <a:t>= </a:t>
            </a:r>
            <a:r>
              <a:rPr lang="sl-SI" sz="1000" dirty="0" smtClean="0"/>
              <a:t>Vsebina treningov</a:t>
            </a:r>
            <a:endParaRPr lang="nl-BE" sz="1000" dirty="0" smtClean="0"/>
          </a:p>
          <a:p>
            <a:pPr algn="ctr"/>
            <a:r>
              <a:rPr lang="nl-BE" sz="1000" dirty="0" smtClean="0"/>
              <a:t>= </a:t>
            </a:r>
            <a:r>
              <a:rPr lang="sl-SI" sz="1000" dirty="0" smtClean="0"/>
              <a:t>Postavljanje ciljev tekmovanj</a:t>
            </a:r>
            <a:endParaRPr lang="nl-BE" sz="1000" dirty="0"/>
          </a:p>
        </p:txBody>
      </p:sp>
      <p:sp>
        <p:nvSpPr>
          <p:cNvPr id="17" name="Rechthoek 16"/>
          <p:cNvSpPr/>
          <p:nvPr/>
        </p:nvSpPr>
        <p:spPr>
          <a:xfrm>
            <a:off x="3680136" y="2058722"/>
            <a:ext cx="1767625" cy="1563524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200" b="1" dirty="0" smtClean="0"/>
              <a:t>IND</a:t>
            </a:r>
            <a:r>
              <a:rPr lang="sl-SI" sz="1200" b="1" dirty="0" smtClean="0"/>
              <a:t>IVIDUALNI NAČRT</a:t>
            </a:r>
            <a:endParaRPr lang="nl-BE" sz="1200" b="1" dirty="0" smtClean="0"/>
          </a:p>
          <a:p>
            <a:pPr algn="ctr"/>
            <a:endParaRPr lang="nl-BE" sz="1000" dirty="0" smtClean="0"/>
          </a:p>
          <a:p>
            <a:pPr algn="ctr"/>
            <a:r>
              <a:rPr lang="nl-BE" sz="1000" dirty="0" smtClean="0"/>
              <a:t>September: </a:t>
            </a:r>
            <a:r>
              <a:rPr lang="sl-SI" sz="1000" dirty="0" smtClean="0"/>
              <a:t>načrtovanje začetne situacije</a:t>
            </a:r>
            <a:endParaRPr lang="nl-BE" sz="1000" dirty="0" smtClean="0"/>
          </a:p>
          <a:p>
            <a:pPr algn="ctr"/>
            <a:r>
              <a:rPr lang="sl-SI" sz="1000" u="sng" dirty="0" smtClean="0"/>
              <a:t>SESTAVA INDIVIDUALNEGA NAČRTA</a:t>
            </a:r>
            <a:endParaRPr lang="nl-BE" sz="1000" u="sng" dirty="0" smtClean="0"/>
          </a:p>
          <a:p>
            <a:pPr algn="ctr"/>
            <a:r>
              <a:rPr lang="nl-BE" sz="1000" i="1" dirty="0" smtClean="0"/>
              <a:t>Sept – Nov = 1</a:t>
            </a:r>
            <a:r>
              <a:rPr lang="sl-SI" sz="1000" i="1" dirty="0" smtClean="0"/>
              <a:t>. obdobje</a:t>
            </a:r>
            <a:endParaRPr lang="nl-BE" sz="1000" i="1" dirty="0" smtClean="0"/>
          </a:p>
          <a:p>
            <a:pPr algn="ctr"/>
            <a:r>
              <a:rPr lang="nl-BE" sz="1000" i="1" dirty="0" smtClean="0"/>
              <a:t>Jan – Ma</a:t>
            </a:r>
            <a:r>
              <a:rPr lang="sl-SI" sz="1000" i="1" dirty="0" smtClean="0"/>
              <a:t>r</a:t>
            </a:r>
            <a:r>
              <a:rPr lang="nl-BE" sz="1000" i="1" dirty="0" smtClean="0"/>
              <a:t> = 2</a:t>
            </a:r>
            <a:r>
              <a:rPr lang="sl-SI" sz="1000" i="1" dirty="0" smtClean="0"/>
              <a:t>. obdobje</a:t>
            </a:r>
            <a:endParaRPr lang="nl-BE" sz="1000" i="1" dirty="0" smtClean="0"/>
          </a:p>
          <a:p>
            <a:pPr algn="ctr"/>
            <a:r>
              <a:rPr lang="nl-BE" sz="1000" i="1" dirty="0" smtClean="0"/>
              <a:t>Ma</a:t>
            </a:r>
            <a:r>
              <a:rPr lang="sl-SI" sz="1000" i="1" dirty="0" smtClean="0"/>
              <a:t>r</a:t>
            </a:r>
            <a:r>
              <a:rPr lang="nl-BE" sz="1000" i="1" dirty="0" smtClean="0"/>
              <a:t> – </a:t>
            </a:r>
            <a:r>
              <a:rPr lang="sl-SI" sz="1000" i="1" dirty="0"/>
              <a:t>M</a:t>
            </a:r>
            <a:r>
              <a:rPr lang="sl-SI" sz="1000" i="1" dirty="0" smtClean="0"/>
              <a:t>aj </a:t>
            </a:r>
            <a:r>
              <a:rPr lang="nl-BE" sz="1000" i="1" dirty="0" smtClean="0"/>
              <a:t>= 3</a:t>
            </a:r>
            <a:r>
              <a:rPr lang="sl-SI" sz="1000" i="1" dirty="0" smtClean="0"/>
              <a:t>. obdobje</a:t>
            </a:r>
            <a:endParaRPr lang="nl-BE" sz="1000" i="1" dirty="0" smtClean="0"/>
          </a:p>
        </p:txBody>
      </p:sp>
      <p:cxnSp>
        <p:nvCxnSpPr>
          <p:cNvPr id="18" name="Rechte verbindingslijn met pijl 17"/>
          <p:cNvCxnSpPr>
            <a:stCxn id="13" idx="2"/>
          </p:cNvCxnSpPr>
          <p:nvPr/>
        </p:nvCxnSpPr>
        <p:spPr>
          <a:xfrm>
            <a:off x="2796324" y="1596979"/>
            <a:ext cx="1115634" cy="621752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Rechthoek 18"/>
          <p:cNvSpPr/>
          <p:nvPr/>
        </p:nvSpPr>
        <p:spPr>
          <a:xfrm>
            <a:off x="5476742" y="2059355"/>
            <a:ext cx="1767625" cy="2339505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200" b="1" dirty="0" smtClean="0"/>
              <a:t>‘</a:t>
            </a:r>
            <a:r>
              <a:rPr lang="sl-SI" sz="1200" b="1" dirty="0" smtClean="0"/>
              <a:t>TESTIRANJE</a:t>
            </a:r>
            <a:r>
              <a:rPr lang="nl-BE" sz="1200" b="1" dirty="0" smtClean="0"/>
              <a:t>’</a:t>
            </a:r>
          </a:p>
          <a:p>
            <a:pPr algn="ctr"/>
            <a:endParaRPr lang="nl-BE" sz="1400" dirty="0" smtClean="0"/>
          </a:p>
          <a:p>
            <a:pPr algn="ctr"/>
            <a:r>
              <a:rPr lang="nl-BE" sz="1000" u="sng" dirty="0" smtClean="0"/>
              <a:t>F</a:t>
            </a:r>
            <a:r>
              <a:rPr lang="sl-SI" sz="1000" u="sng" dirty="0" err="1" smtClean="0"/>
              <a:t>izična</a:t>
            </a:r>
            <a:r>
              <a:rPr lang="sl-SI" sz="1000" u="sng" dirty="0" smtClean="0"/>
              <a:t> pripravljenost</a:t>
            </a:r>
            <a:endParaRPr lang="nl-BE" sz="1000" u="sng" dirty="0" smtClean="0"/>
          </a:p>
          <a:p>
            <a:pPr algn="ctr"/>
            <a:r>
              <a:rPr lang="nl-BE" sz="1000" i="1" dirty="0" smtClean="0"/>
              <a:t>3x </a:t>
            </a:r>
            <a:r>
              <a:rPr lang="sl-SI" sz="1000" i="1" dirty="0" smtClean="0"/>
              <a:t>na sezono</a:t>
            </a:r>
            <a:endParaRPr lang="nl-BE" sz="1000" i="1" dirty="0" smtClean="0"/>
          </a:p>
          <a:p>
            <a:pPr algn="ctr"/>
            <a:r>
              <a:rPr lang="sl-SI" sz="1000" u="sng" dirty="0" smtClean="0"/>
              <a:t>Preverjanje znanja</a:t>
            </a:r>
            <a:endParaRPr lang="nl-BE" sz="1000" u="sng" dirty="0" smtClean="0"/>
          </a:p>
          <a:p>
            <a:pPr algn="ctr"/>
            <a:r>
              <a:rPr lang="nl-BE" sz="1000" i="1" dirty="0"/>
              <a:t>2</a:t>
            </a:r>
            <a:r>
              <a:rPr lang="nl-BE" sz="1000" i="1" dirty="0" smtClean="0"/>
              <a:t>x </a:t>
            </a:r>
            <a:r>
              <a:rPr lang="sl-SI" sz="1000" i="1" dirty="0" smtClean="0"/>
              <a:t>na mesec </a:t>
            </a:r>
            <a:r>
              <a:rPr lang="nl-BE" sz="1000" i="1" dirty="0" smtClean="0"/>
              <a:t>(</a:t>
            </a:r>
            <a:r>
              <a:rPr lang="sl-SI" sz="1000" i="1" dirty="0" smtClean="0"/>
              <a:t>ekipno tekmovanje</a:t>
            </a:r>
            <a:r>
              <a:rPr lang="nl-BE" sz="1000" i="1" dirty="0" smtClean="0"/>
              <a:t>)</a:t>
            </a:r>
          </a:p>
          <a:p>
            <a:pPr algn="ctr"/>
            <a:r>
              <a:rPr lang="nl-BE" sz="1000" u="sng" dirty="0" smtClean="0"/>
              <a:t>FMS</a:t>
            </a:r>
          </a:p>
          <a:p>
            <a:pPr algn="ctr"/>
            <a:r>
              <a:rPr lang="nl-BE" sz="1000" i="1" dirty="0" smtClean="0"/>
              <a:t>2x </a:t>
            </a:r>
            <a:r>
              <a:rPr lang="sl-SI" sz="1000" i="1" dirty="0" smtClean="0"/>
              <a:t>na sezono</a:t>
            </a:r>
            <a:endParaRPr lang="nl-BE" sz="1000" i="1" dirty="0" smtClean="0"/>
          </a:p>
          <a:p>
            <a:pPr algn="ctr"/>
            <a:r>
              <a:rPr lang="sl-SI" sz="1000" u="sng" dirty="0" smtClean="0"/>
              <a:t>Testi </a:t>
            </a:r>
            <a:r>
              <a:rPr lang="nl-BE" sz="1000" u="sng" dirty="0" smtClean="0"/>
              <a:t>AZ Brugge</a:t>
            </a:r>
          </a:p>
          <a:p>
            <a:pPr algn="ctr"/>
            <a:r>
              <a:rPr lang="sl-SI" sz="1000" i="1" dirty="0" smtClean="0"/>
              <a:t>Iz </a:t>
            </a:r>
            <a:r>
              <a:rPr lang="nl-BE" sz="1000" i="1" dirty="0" smtClean="0"/>
              <a:t>U17 + talent</a:t>
            </a:r>
            <a:r>
              <a:rPr lang="sl-SI" sz="1000" i="1" dirty="0" smtClean="0"/>
              <a:t>i</a:t>
            </a:r>
            <a:r>
              <a:rPr lang="nl-BE" sz="1000" i="1" dirty="0" smtClean="0"/>
              <a:t> U15/U16</a:t>
            </a:r>
          </a:p>
          <a:p>
            <a:pPr algn="ctr"/>
            <a:endParaRPr lang="nl-BE" sz="1200" dirty="0" smtClean="0"/>
          </a:p>
        </p:txBody>
      </p:sp>
      <p:cxnSp>
        <p:nvCxnSpPr>
          <p:cNvPr id="20" name="Rechte verbindingslijn met pijl 19"/>
          <p:cNvCxnSpPr>
            <a:stCxn id="14" idx="2"/>
          </p:cNvCxnSpPr>
          <p:nvPr/>
        </p:nvCxnSpPr>
        <p:spPr>
          <a:xfrm flipH="1">
            <a:off x="5235262" y="1596979"/>
            <a:ext cx="1115632" cy="621752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" name="PIJL-OMLAAG 20"/>
          <p:cNvSpPr/>
          <p:nvPr/>
        </p:nvSpPr>
        <p:spPr>
          <a:xfrm>
            <a:off x="4424474" y="1674250"/>
            <a:ext cx="278949" cy="3078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2" name="PIJL-OMLAAG 21"/>
          <p:cNvSpPr/>
          <p:nvPr/>
        </p:nvSpPr>
        <p:spPr>
          <a:xfrm>
            <a:off x="6221079" y="1674250"/>
            <a:ext cx="278949" cy="3078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3" name="Rechthoek 22"/>
          <p:cNvSpPr/>
          <p:nvPr/>
        </p:nvSpPr>
        <p:spPr>
          <a:xfrm>
            <a:off x="7273348" y="2058721"/>
            <a:ext cx="1738644" cy="2410248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100" b="1" dirty="0" smtClean="0"/>
              <a:t>‘</a:t>
            </a:r>
            <a:r>
              <a:rPr lang="sl-SI" sz="1100" b="1" dirty="0" smtClean="0"/>
              <a:t>EVALVACIJA EKIPE</a:t>
            </a:r>
            <a:r>
              <a:rPr lang="nl-BE" sz="1100" b="1" dirty="0" smtClean="0"/>
              <a:t>’</a:t>
            </a:r>
          </a:p>
          <a:p>
            <a:pPr algn="ctr"/>
            <a:r>
              <a:rPr lang="nl-BE" sz="1200" i="1" dirty="0" smtClean="0"/>
              <a:t>= </a:t>
            </a:r>
            <a:r>
              <a:rPr lang="sl-SI" sz="1200" i="1" dirty="0" smtClean="0"/>
              <a:t>trenerji </a:t>
            </a:r>
            <a:r>
              <a:rPr lang="nl-BE" sz="1200" i="1" dirty="0" smtClean="0"/>
              <a:t>+ </a:t>
            </a:r>
            <a:r>
              <a:rPr lang="sl-SI" sz="1200" i="1" dirty="0" smtClean="0"/>
              <a:t>iskalci talentov</a:t>
            </a:r>
            <a:endParaRPr lang="nl-BE" sz="1200" i="1" dirty="0" smtClean="0"/>
          </a:p>
          <a:p>
            <a:pPr algn="ctr"/>
            <a:r>
              <a:rPr lang="nl-BE" sz="1000" dirty="0" smtClean="0"/>
              <a:t>September = 1</a:t>
            </a:r>
            <a:r>
              <a:rPr lang="sl-SI" sz="1000" dirty="0" smtClean="0"/>
              <a:t>. evalvacija</a:t>
            </a:r>
            <a:endParaRPr lang="nl-BE" sz="1000" dirty="0" smtClean="0"/>
          </a:p>
          <a:p>
            <a:pPr algn="ctr"/>
            <a:r>
              <a:rPr lang="nl-BE" sz="1000" dirty="0" smtClean="0"/>
              <a:t>December = 2</a:t>
            </a:r>
            <a:r>
              <a:rPr lang="sl-SI" sz="1000" dirty="0" smtClean="0"/>
              <a:t>. evalvacija</a:t>
            </a:r>
            <a:endParaRPr lang="nl-BE" sz="1000" dirty="0" smtClean="0"/>
          </a:p>
          <a:p>
            <a:pPr algn="ctr"/>
            <a:r>
              <a:rPr lang="sl-SI" sz="1000" dirty="0" smtClean="0"/>
              <a:t>Marec </a:t>
            </a:r>
            <a:r>
              <a:rPr lang="nl-BE" sz="1000" dirty="0" smtClean="0"/>
              <a:t>= 3</a:t>
            </a:r>
            <a:r>
              <a:rPr lang="sl-SI" sz="1000" dirty="0" smtClean="0"/>
              <a:t>. evalvacija</a:t>
            </a:r>
            <a:endParaRPr lang="nl-BE" sz="1000" dirty="0" smtClean="0"/>
          </a:p>
          <a:p>
            <a:pPr algn="ctr"/>
            <a:endParaRPr lang="nl-BE" sz="1200" dirty="0" smtClean="0"/>
          </a:p>
          <a:p>
            <a:pPr algn="ctr"/>
            <a:r>
              <a:rPr lang="sl-SI" sz="1100" b="1" dirty="0" smtClean="0"/>
              <a:t>POGOVOR O RAZVOJU</a:t>
            </a:r>
            <a:endParaRPr lang="nl-BE" sz="1100" b="1" dirty="0" smtClean="0"/>
          </a:p>
          <a:p>
            <a:pPr algn="ctr"/>
            <a:r>
              <a:rPr lang="nl-BE" sz="1000" i="1" dirty="0" smtClean="0"/>
              <a:t>= </a:t>
            </a:r>
            <a:r>
              <a:rPr lang="sl-SI" sz="1000" i="1" dirty="0" smtClean="0"/>
              <a:t>trener ekipe </a:t>
            </a:r>
            <a:r>
              <a:rPr lang="nl-BE" sz="1000" i="1" dirty="0" smtClean="0"/>
              <a:t>+ </a:t>
            </a:r>
            <a:r>
              <a:rPr lang="sl-SI" sz="1000" i="1" dirty="0" smtClean="0"/>
              <a:t>igralci in starši</a:t>
            </a:r>
            <a:endParaRPr lang="nl-BE" sz="1000" i="1" dirty="0" smtClean="0"/>
          </a:p>
          <a:p>
            <a:pPr algn="ctr"/>
            <a:r>
              <a:rPr lang="nl-BE" sz="1000" dirty="0" smtClean="0"/>
              <a:t>September = 10’ </a:t>
            </a:r>
            <a:r>
              <a:rPr lang="sl-SI" sz="1000" dirty="0" smtClean="0"/>
              <a:t>pogovor </a:t>
            </a:r>
            <a:r>
              <a:rPr lang="nl-BE" sz="1000" dirty="0" smtClean="0"/>
              <a:t>(</a:t>
            </a:r>
            <a:r>
              <a:rPr lang="sl-SI" sz="1000" dirty="0" smtClean="0"/>
              <a:t>starši</a:t>
            </a:r>
            <a:r>
              <a:rPr lang="nl-BE" sz="1000" dirty="0" smtClean="0"/>
              <a:t>)</a:t>
            </a:r>
          </a:p>
          <a:p>
            <a:pPr algn="ctr"/>
            <a:r>
              <a:rPr lang="nl-BE" sz="1000" dirty="0" smtClean="0"/>
              <a:t>November = 1</a:t>
            </a:r>
            <a:r>
              <a:rPr lang="sl-SI" sz="1000" dirty="0" smtClean="0"/>
              <a:t>. evalvacija</a:t>
            </a:r>
            <a:endParaRPr lang="nl-BE" sz="1000" dirty="0" smtClean="0"/>
          </a:p>
          <a:p>
            <a:pPr algn="ctr"/>
            <a:r>
              <a:rPr lang="nl-BE" sz="1000" dirty="0" smtClean="0"/>
              <a:t>April = 2</a:t>
            </a:r>
            <a:r>
              <a:rPr lang="sl-SI" sz="1000" dirty="0" smtClean="0"/>
              <a:t>. evalvacija</a:t>
            </a:r>
            <a:endParaRPr lang="nl-BE" sz="1000" dirty="0" smtClean="0"/>
          </a:p>
          <a:p>
            <a:pPr algn="ctr"/>
            <a:endParaRPr lang="nl-BE" sz="1200" dirty="0" smtClean="0"/>
          </a:p>
        </p:txBody>
      </p:sp>
      <p:sp>
        <p:nvSpPr>
          <p:cNvPr id="24" name="Rechthoek 23"/>
          <p:cNvSpPr/>
          <p:nvPr/>
        </p:nvSpPr>
        <p:spPr>
          <a:xfrm>
            <a:off x="130980" y="5020614"/>
            <a:ext cx="2829551" cy="4636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600" b="1" dirty="0" smtClean="0">
                <a:solidFill>
                  <a:sysClr val="windowText" lastClr="000000"/>
                </a:solidFill>
              </a:rPr>
              <a:t>COACHING ZA TRENERJE</a:t>
            </a:r>
            <a:endParaRPr lang="nl-BE" sz="1600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25" name="Rechthoek 24"/>
          <p:cNvSpPr/>
          <p:nvPr/>
        </p:nvSpPr>
        <p:spPr>
          <a:xfrm>
            <a:off x="3032975" y="5020613"/>
            <a:ext cx="2946043" cy="4636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600" b="1" dirty="0" smtClean="0">
                <a:solidFill>
                  <a:sysClr val="windowText" lastClr="000000"/>
                </a:solidFill>
              </a:rPr>
              <a:t>COACHING ZA IGRALCE</a:t>
            </a:r>
            <a:endParaRPr lang="nl-BE" sz="1600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26" name="Rechthoek 25"/>
          <p:cNvSpPr/>
          <p:nvPr/>
        </p:nvSpPr>
        <p:spPr>
          <a:xfrm>
            <a:off x="6055709" y="5020613"/>
            <a:ext cx="2956282" cy="4636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600" b="1" dirty="0" smtClean="0">
                <a:solidFill>
                  <a:sysClr val="windowText" lastClr="000000"/>
                </a:solidFill>
              </a:rPr>
              <a:t>COACHING ZA STARŠE</a:t>
            </a:r>
            <a:endParaRPr lang="nl-BE" sz="1600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27" name="Rechthoek 26"/>
          <p:cNvSpPr/>
          <p:nvPr/>
        </p:nvSpPr>
        <p:spPr>
          <a:xfrm>
            <a:off x="130979" y="5566702"/>
            <a:ext cx="2829551" cy="1178419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pPr marL="171450" indent="-171450">
              <a:buFontTx/>
              <a:buChar char="-"/>
            </a:pPr>
            <a:r>
              <a:rPr lang="sl-SI" sz="1200" dirty="0" smtClean="0"/>
              <a:t>Tedenski pregled ob četrtkih</a:t>
            </a:r>
            <a:endParaRPr lang="nl-BE" sz="1200" dirty="0" smtClean="0"/>
          </a:p>
          <a:p>
            <a:pPr marL="171450" indent="-171450">
              <a:buFontTx/>
              <a:buChar char="-"/>
            </a:pPr>
            <a:r>
              <a:rPr lang="sl-SI" sz="1200" dirty="0" smtClean="0"/>
              <a:t>Organiziranje tematskih večerov</a:t>
            </a:r>
            <a:endParaRPr lang="nl-BE" sz="1200" dirty="0" smtClean="0"/>
          </a:p>
          <a:p>
            <a:pPr marL="171450" indent="-171450">
              <a:buFontTx/>
              <a:buChar char="-"/>
            </a:pPr>
            <a:r>
              <a:rPr lang="sl-SI" sz="1200" dirty="0" smtClean="0"/>
              <a:t>Evalvacija izvedbe</a:t>
            </a:r>
            <a:endParaRPr lang="nl-BE" sz="1200" dirty="0" smtClean="0"/>
          </a:p>
          <a:p>
            <a:pPr marL="171450" indent="-171450">
              <a:buFontTx/>
              <a:buChar char="-"/>
            </a:pPr>
            <a:r>
              <a:rPr lang="nl-BE" sz="1200" dirty="0" smtClean="0"/>
              <a:t>…</a:t>
            </a:r>
            <a:endParaRPr lang="nl-BE" sz="1200" dirty="0"/>
          </a:p>
        </p:txBody>
      </p:sp>
      <p:sp>
        <p:nvSpPr>
          <p:cNvPr id="28" name="Rechthoek 27"/>
          <p:cNvSpPr/>
          <p:nvPr/>
        </p:nvSpPr>
        <p:spPr>
          <a:xfrm>
            <a:off x="3052292" y="5566702"/>
            <a:ext cx="2926726" cy="1178419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pPr marL="171450" indent="-171450">
              <a:buFontTx/>
              <a:buChar char="-"/>
            </a:pPr>
            <a:r>
              <a:rPr lang="nl-BE" sz="1200" dirty="0" smtClean="0"/>
              <a:t>Individ</a:t>
            </a:r>
            <a:r>
              <a:rPr lang="sl-SI" sz="1200" dirty="0" err="1" smtClean="0"/>
              <a:t>ualni</a:t>
            </a:r>
            <a:r>
              <a:rPr lang="sl-SI" sz="1200" dirty="0" smtClean="0"/>
              <a:t> načrt</a:t>
            </a:r>
            <a:endParaRPr lang="nl-BE" sz="1200" dirty="0" smtClean="0"/>
          </a:p>
          <a:p>
            <a:pPr marL="171450" indent="-171450">
              <a:buFontTx/>
              <a:buChar char="-"/>
            </a:pPr>
            <a:r>
              <a:rPr lang="sl-SI" sz="1200" dirty="0" smtClean="0"/>
              <a:t>Skupinska </a:t>
            </a:r>
            <a:r>
              <a:rPr lang="nl-BE" sz="1200" dirty="0" smtClean="0"/>
              <a:t>+ </a:t>
            </a:r>
            <a:r>
              <a:rPr lang="sl-SI" sz="1200" dirty="0" smtClean="0"/>
              <a:t>individualna video analiza </a:t>
            </a:r>
            <a:endParaRPr lang="nl-BE" sz="1200" dirty="0" smtClean="0"/>
          </a:p>
          <a:p>
            <a:pPr marL="171450" indent="-171450">
              <a:buFontTx/>
              <a:buChar char="-"/>
            </a:pPr>
            <a:r>
              <a:rPr lang="sl-SI" sz="1200" dirty="0" smtClean="0"/>
              <a:t>Predstavitve o  prehrani ipd.</a:t>
            </a:r>
            <a:endParaRPr lang="nl-BE" sz="1200" dirty="0" smtClean="0"/>
          </a:p>
          <a:p>
            <a:pPr marL="171450" indent="-171450">
              <a:buFontTx/>
              <a:buChar char="-"/>
            </a:pPr>
            <a:endParaRPr lang="nl-BE" sz="1200" dirty="0" smtClean="0"/>
          </a:p>
          <a:p>
            <a:endParaRPr lang="nl-BE" sz="1200" dirty="0" smtClean="0"/>
          </a:p>
        </p:txBody>
      </p:sp>
      <p:pic>
        <p:nvPicPr>
          <p:cNvPr id="32" name="Afbeelding 31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97083" y="5884267"/>
            <a:ext cx="567927" cy="741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3800315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kstvak 37"/>
          <p:cNvSpPr txBox="1"/>
          <p:nvPr/>
        </p:nvSpPr>
        <p:spPr>
          <a:xfrm>
            <a:off x="825500" y="2319867"/>
            <a:ext cx="3352800" cy="25853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Tr</a:t>
            </a:r>
            <a:r>
              <a:rPr lang="sl-SI" dirty="0" err="1" smtClean="0"/>
              <a:t>eningi</a:t>
            </a:r>
            <a:r>
              <a:rPr lang="sl-SI" dirty="0" smtClean="0"/>
              <a:t> in tekme</a:t>
            </a:r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  <p:sp>
        <p:nvSpPr>
          <p:cNvPr id="36" name="Pijl rechts 35"/>
          <p:cNvSpPr/>
          <p:nvPr/>
        </p:nvSpPr>
        <p:spPr>
          <a:xfrm>
            <a:off x="4191004" y="2133602"/>
            <a:ext cx="3657596" cy="2946400"/>
          </a:xfrm>
          <a:prstGeom prst="leftArrow">
            <a:avLst/>
          </a:prstGeom>
          <a:solidFill>
            <a:srgbClr val="E4B60C">
              <a:alpha val="72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94572" y="143703"/>
            <a:ext cx="8653891" cy="820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76176" rIns="91440" bIns="12696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nl-BE" sz="4000" b="1" i="0" u="none" strike="noStrike" cap="none" normalizeH="0" dirty="0" smtClean="0">
                <a:ln>
                  <a:noFill/>
                </a:ln>
                <a:effectLst/>
                <a:latin typeface="ScalaSansPro-Black" pitchFamily="34" charset="0"/>
                <a:ea typeface="Constantia" panose="02030602050306030303" pitchFamily="18" charset="0"/>
                <a:cs typeface="Times New Roman" panose="02020603050405020304" pitchFamily="18" charset="0"/>
              </a:rPr>
              <a:t>Določitev individualnega načrta</a:t>
            </a:r>
            <a:endParaRPr kumimoji="0" lang="nl-BE" altLang="nl-BE" sz="4000" b="0" i="0" u="none" strike="noStrike" cap="none" normalizeH="0" baseline="0" dirty="0" smtClean="0">
              <a:ln>
                <a:noFill/>
              </a:ln>
              <a:effectLst/>
              <a:latin typeface="ScalaSansPro-Black" pitchFamily="34" charset="0"/>
            </a:endParaRPr>
          </a:p>
        </p:txBody>
      </p:sp>
      <p:sp>
        <p:nvSpPr>
          <p:cNvPr id="25" name="Rechthoek 24"/>
          <p:cNvSpPr/>
          <p:nvPr/>
        </p:nvSpPr>
        <p:spPr>
          <a:xfrm>
            <a:off x="5562600" y="1718612"/>
            <a:ext cx="2156318" cy="11769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600" b="1" dirty="0" smtClean="0">
              <a:solidFill>
                <a:sysClr val="windowText" lastClr="000000"/>
              </a:solidFill>
            </a:endParaRPr>
          </a:p>
          <a:p>
            <a:pPr algn="ctr"/>
            <a:r>
              <a:rPr lang="nl-BE" sz="2400" b="1" dirty="0" smtClean="0">
                <a:solidFill>
                  <a:sysClr val="windowText" lastClr="000000"/>
                </a:solidFill>
              </a:rPr>
              <a:t>1. </a:t>
            </a:r>
            <a:r>
              <a:rPr lang="sl-SI" sz="2400" b="1" dirty="0" smtClean="0">
                <a:solidFill>
                  <a:sysClr val="windowText" lastClr="000000"/>
                </a:solidFill>
              </a:rPr>
              <a:t>Določitev ciljev igralca</a:t>
            </a:r>
            <a:endParaRPr lang="nl-BE" sz="2400" b="1" dirty="0" smtClean="0">
              <a:solidFill>
                <a:sysClr val="windowText" lastClr="000000"/>
              </a:solidFill>
            </a:endParaRPr>
          </a:p>
          <a:p>
            <a:pPr algn="ctr"/>
            <a:endParaRPr lang="nl-BE" sz="1600" b="1" dirty="0" smtClean="0">
              <a:solidFill>
                <a:sysClr val="windowText" lastClr="000000"/>
              </a:solidFill>
            </a:endParaRPr>
          </a:p>
        </p:txBody>
      </p:sp>
      <p:pic>
        <p:nvPicPr>
          <p:cNvPr id="32" name="Afbeelding 31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97083" y="5884267"/>
            <a:ext cx="567927" cy="741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hthoek 32"/>
          <p:cNvSpPr/>
          <p:nvPr/>
        </p:nvSpPr>
        <p:spPr>
          <a:xfrm>
            <a:off x="5575302" y="4343230"/>
            <a:ext cx="2156318" cy="11769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b="1" dirty="0" smtClean="0">
                <a:solidFill>
                  <a:sysClr val="windowText" lastClr="000000"/>
                </a:solidFill>
              </a:rPr>
              <a:t>3. Anal</a:t>
            </a:r>
            <a:r>
              <a:rPr lang="sl-SI" sz="2400" b="1" dirty="0" err="1" smtClean="0">
                <a:solidFill>
                  <a:sysClr val="windowText" lastClr="000000"/>
                </a:solidFill>
              </a:rPr>
              <a:t>iza</a:t>
            </a:r>
            <a:r>
              <a:rPr lang="sl-SI" sz="2400" b="1" dirty="0" smtClean="0">
                <a:solidFill>
                  <a:sysClr val="windowText" lastClr="000000"/>
                </a:solidFill>
              </a:rPr>
              <a:t> trenerja</a:t>
            </a:r>
            <a:endParaRPr lang="nl-BE" sz="2400" b="1" dirty="0" smtClean="0">
              <a:solidFill>
                <a:sysClr val="windowText" lastClr="000000"/>
              </a:solidFill>
            </a:endParaRPr>
          </a:p>
          <a:p>
            <a:pPr algn="ctr"/>
            <a:endParaRPr lang="nl-BE" sz="1600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34" name="Rechthoek 33"/>
          <p:cNvSpPr/>
          <p:nvPr/>
        </p:nvSpPr>
        <p:spPr>
          <a:xfrm>
            <a:off x="5575304" y="3022459"/>
            <a:ext cx="2156318" cy="11769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600" b="1" dirty="0" smtClean="0">
              <a:solidFill>
                <a:sysClr val="windowText" lastClr="000000"/>
              </a:solidFill>
            </a:endParaRPr>
          </a:p>
          <a:p>
            <a:pPr algn="ctr"/>
            <a:r>
              <a:rPr lang="nl-BE" sz="2400" b="1" dirty="0" smtClean="0">
                <a:solidFill>
                  <a:sysClr val="windowText" lastClr="000000"/>
                </a:solidFill>
              </a:rPr>
              <a:t>2. </a:t>
            </a:r>
            <a:r>
              <a:rPr lang="sl-SI" sz="2400" b="1" dirty="0" smtClean="0">
                <a:solidFill>
                  <a:sysClr val="windowText" lastClr="000000"/>
                </a:solidFill>
              </a:rPr>
              <a:t>Samoanaliza igralca</a:t>
            </a:r>
            <a:endParaRPr lang="nl-BE" sz="2400" b="1" dirty="0" smtClean="0">
              <a:solidFill>
                <a:sysClr val="windowText" lastClr="000000"/>
              </a:solidFill>
            </a:endParaRPr>
          </a:p>
          <a:p>
            <a:pPr algn="ctr"/>
            <a:endParaRPr lang="nl-BE" sz="1600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37" name="Rechthoek 36"/>
          <p:cNvSpPr/>
          <p:nvPr/>
        </p:nvSpPr>
        <p:spPr>
          <a:xfrm>
            <a:off x="1435117" y="2861730"/>
            <a:ext cx="2156318" cy="150704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600" b="1" dirty="0" smtClean="0">
              <a:solidFill>
                <a:sysClr val="windowText" lastClr="000000"/>
              </a:solidFill>
            </a:endParaRPr>
          </a:p>
          <a:p>
            <a:pPr algn="ctr"/>
            <a:r>
              <a:rPr lang="nl-BE" sz="2400" b="1" dirty="0" smtClean="0">
                <a:solidFill>
                  <a:schemeClr val="bg1"/>
                </a:solidFill>
              </a:rPr>
              <a:t>INDIVIDU</a:t>
            </a:r>
            <a:r>
              <a:rPr lang="sl-SI" sz="2400" b="1" dirty="0" smtClean="0">
                <a:solidFill>
                  <a:schemeClr val="bg1"/>
                </a:solidFill>
              </a:rPr>
              <a:t>ALNI NAČRT</a:t>
            </a:r>
            <a:endParaRPr lang="nl-BE" sz="2400" b="1" dirty="0" smtClean="0">
              <a:solidFill>
                <a:schemeClr val="bg1"/>
              </a:solidFill>
            </a:endParaRPr>
          </a:p>
          <a:p>
            <a:pPr algn="ctr"/>
            <a:endParaRPr lang="nl-BE" sz="1600" b="1" dirty="0" smtClea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069982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94573" y="66759"/>
            <a:ext cx="8302510" cy="974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76176" rIns="91440" bIns="12696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altLang="nl-BE" sz="5000" b="1" dirty="0" err="1" smtClean="0">
                <a:latin typeface="ScalaSansPro-Black" pitchFamily="34" charset="0"/>
                <a:cs typeface="Times New Roman" panose="02020603050405020304" pitchFamily="18" charset="0"/>
              </a:rPr>
              <a:t>Goasetting</a:t>
            </a:r>
            <a:endParaRPr kumimoji="0" lang="nl-BE" altLang="nl-BE" sz="5000" b="0" i="0" u="none" strike="noStrike" cap="none" normalizeH="0" baseline="0" dirty="0" smtClean="0">
              <a:ln>
                <a:noFill/>
              </a:ln>
              <a:effectLst/>
              <a:latin typeface="ScalaSansPro-Black" pitchFamily="34" charset="0"/>
            </a:endParaRPr>
          </a:p>
        </p:txBody>
      </p:sp>
      <p:pic>
        <p:nvPicPr>
          <p:cNvPr id="32" name="Afbeelding 31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97083" y="5884267"/>
            <a:ext cx="567927" cy="741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6512" y="3859863"/>
            <a:ext cx="4248472" cy="2881505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9993" y="2305989"/>
            <a:ext cx="4664198" cy="4579395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8244"/>
            <a:ext cx="4250795" cy="36004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9992" y="68244"/>
            <a:ext cx="4663221" cy="2208628"/>
          </a:xfrm>
          <a:prstGeom prst="rect">
            <a:avLst/>
          </a:prstGeom>
        </p:spPr>
      </p:pic>
      <p:sp>
        <p:nvSpPr>
          <p:cNvPr id="14" name="Tekstvak 13"/>
          <p:cNvSpPr txBox="1"/>
          <p:nvPr/>
        </p:nvSpPr>
        <p:spPr>
          <a:xfrm>
            <a:off x="1891298" y="4282746"/>
            <a:ext cx="5104011" cy="1569660"/>
          </a:xfrm>
          <a:prstGeom prst="rect">
            <a:avLst/>
          </a:prstGeom>
          <a:solidFill>
            <a:srgbClr val="FFFF00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sz="3200" dirty="0" smtClean="0">
                <a:latin typeface="ScalaSansPro-Black" pitchFamily="34" charset="0"/>
              </a:rPr>
              <a:t>Izpolni naj igralec sam</a:t>
            </a:r>
            <a:endParaRPr lang="nl-BE" sz="3200" dirty="0" smtClean="0">
              <a:latin typeface="ScalaSansPro-Black" pitchFamily="34" charset="0"/>
            </a:endParaRPr>
          </a:p>
          <a:p>
            <a:pPr algn="ctr"/>
            <a:endParaRPr lang="nl-BE" sz="3200" dirty="0">
              <a:latin typeface="ScalaSansPro-Black" pitchFamily="34" charset="0"/>
            </a:endParaRPr>
          </a:p>
          <a:p>
            <a:pPr algn="ctr"/>
            <a:r>
              <a:rPr lang="sl-SI" sz="3200" dirty="0" smtClean="0">
                <a:latin typeface="ScalaSansPro-Black" pitchFamily="34" charset="0"/>
              </a:rPr>
              <a:t>Čas </a:t>
            </a:r>
            <a:r>
              <a:rPr lang="nl-BE" sz="3200" dirty="0" smtClean="0">
                <a:latin typeface="ScalaSansPro-Black" pitchFamily="34" charset="0"/>
              </a:rPr>
              <a:t>= </a:t>
            </a:r>
            <a:r>
              <a:rPr lang="sl-SI" sz="3200" dirty="0" smtClean="0">
                <a:latin typeface="ScalaSansPro-Black" pitchFamily="34" charset="0"/>
              </a:rPr>
              <a:t>odvisno</a:t>
            </a:r>
            <a:endParaRPr lang="nl-BE" sz="3200" dirty="0">
              <a:latin typeface="ScalaSansPro-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0890453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1987" y="279199"/>
            <a:ext cx="8428867" cy="6376876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2293883" y="2254469"/>
            <a:ext cx="4717832" cy="1569660"/>
          </a:xfrm>
          <a:prstGeom prst="rect">
            <a:avLst/>
          </a:prstGeom>
          <a:solidFill>
            <a:srgbClr val="FFFF00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sz="3200" dirty="0" smtClean="0">
                <a:latin typeface="ScalaSansPro-Black" pitchFamily="34" charset="0"/>
              </a:rPr>
              <a:t>Izpolni naj TRENER</a:t>
            </a:r>
            <a:endParaRPr lang="nl-BE" sz="3200" dirty="0" smtClean="0">
              <a:latin typeface="ScalaSansPro-Black" pitchFamily="34" charset="0"/>
            </a:endParaRPr>
          </a:p>
          <a:p>
            <a:pPr algn="ctr"/>
            <a:endParaRPr lang="nl-BE" sz="3200" dirty="0">
              <a:latin typeface="ScalaSansPro-Black" pitchFamily="34" charset="0"/>
            </a:endParaRPr>
          </a:p>
          <a:p>
            <a:pPr algn="ctr"/>
            <a:r>
              <a:rPr lang="sl-SI" sz="3200" dirty="0" smtClean="0">
                <a:latin typeface="ScalaSansPro-Black" pitchFamily="34" charset="0"/>
              </a:rPr>
              <a:t>Čas </a:t>
            </a:r>
            <a:r>
              <a:rPr lang="nl-BE" sz="3200" dirty="0" smtClean="0">
                <a:latin typeface="ScalaSansPro-Black" pitchFamily="34" charset="0"/>
              </a:rPr>
              <a:t>= </a:t>
            </a:r>
            <a:r>
              <a:rPr lang="sl-SI" sz="3200" dirty="0" smtClean="0">
                <a:latin typeface="ScalaSansPro-Black" pitchFamily="34" charset="0"/>
              </a:rPr>
              <a:t>konec avgusta</a:t>
            </a:r>
            <a:endParaRPr lang="nl-BE" sz="3200" dirty="0">
              <a:latin typeface="ScalaSansPro-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4266541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600" dirty="0" smtClean="0"/>
              <a:t>IZHODIŠČE</a:t>
            </a:r>
            <a:endParaRPr lang="sl-SI" sz="360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2800" dirty="0" smtClean="0"/>
              <a:t>Sodelovanje Erik – „mentorji“ (</a:t>
            </a:r>
            <a:r>
              <a:rPr lang="sl-SI" sz="2800" dirty="0" err="1" smtClean="0"/>
              <a:t>Bart</a:t>
            </a:r>
            <a:r>
              <a:rPr lang="sl-SI" sz="2800" dirty="0" smtClean="0"/>
              <a:t>, Chris, Pascal,………)</a:t>
            </a:r>
          </a:p>
          <a:p>
            <a:r>
              <a:rPr lang="sl-SI" sz="2800" dirty="0" smtClean="0"/>
              <a:t>Tedenska pedagoška praksa v sklopu usposabljanja za trenerja PRO in kasneje UEFA PRO</a:t>
            </a:r>
          </a:p>
          <a:p>
            <a:endParaRPr lang="sl-SI" sz="2800" dirty="0" smtClean="0"/>
          </a:p>
          <a:p>
            <a:r>
              <a:rPr lang="sl-SI" sz="2800" dirty="0" err="1" smtClean="0"/>
              <a:t>Club</a:t>
            </a:r>
            <a:r>
              <a:rPr lang="sl-SI" sz="2800" dirty="0" smtClean="0"/>
              <a:t> </a:t>
            </a:r>
            <a:r>
              <a:rPr lang="sl-SI" sz="2800" dirty="0" err="1" smtClean="0"/>
              <a:t>Brugge</a:t>
            </a:r>
            <a:r>
              <a:rPr lang="sl-SI" sz="2800" dirty="0" smtClean="0"/>
              <a:t> + </a:t>
            </a:r>
            <a:r>
              <a:rPr lang="sl-SI" sz="2800" dirty="0" err="1" smtClean="0"/>
              <a:t>Topsportschool</a:t>
            </a:r>
            <a:r>
              <a:rPr lang="sl-SI" sz="2800" dirty="0" smtClean="0"/>
              <a:t> </a:t>
            </a:r>
            <a:r>
              <a:rPr lang="sl-SI" sz="2800" dirty="0" err="1" smtClean="0"/>
              <a:t>Wilrijk</a:t>
            </a:r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xmlns="" val="42743766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5040" y="318445"/>
            <a:ext cx="8406836" cy="6278907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2293883" y="2254469"/>
            <a:ext cx="4717832" cy="1569660"/>
          </a:xfrm>
          <a:prstGeom prst="rect">
            <a:avLst/>
          </a:prstGeom>
          <a:solidFill>
            <a:srgbClr val="FFFF00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sz="3200" dirty="0" smtClean="0">
                <a:latin typeface="ScalaSansPro-Black" pitchFamily="34" charset="0"/>
              </a:rPr>
              <a:t>Izpolni trener</a:t>
            </a:r>
            <a:r>
              <a:rPr lang="nl-BE" sz="3200" dirty="0" smtClean="0">
                <a:latin typeface="ScalaSansPro-Black" pitchFamily="34" charset="0"/>
              </a:rPr>
              <a:t> </a:t>
            </a:r>
          </a:p>
          <a:p>
            <a:pPr algn="ctr"/>
            <a:endParaRPr lang="nl-BE" sz="3200" dirty="0">
              <a:latin typeface="ScalaSansPro-Black" pitchFamily="34" charset="0"/>
            </a:endParaRPr>
          </a:p>
          <a:p>
            <a:pPr algn="ctr"/>
            <a:r>
              <a:rPr lang="sl-SI" sz="3200" dirty="0" smtClean="0">
                <a:latin typeface="ScalaSansPro-Black" pitchFamily="34" charset="0"/>
              </a:rPr>
              <a:t>Čas </a:t>
            </a:r>
            <a:r>
              <a:rPr lang="nl-BE" sz="3200" dirty="0" smtClean="0">
                <a:latin typeface="ScalaSansPro-Black" pitchFamily="34" charset="0"/>
              </a:rPr>
              <a:t>= </a:t>
            </a:r>
            <a:r>
              <a:rPr lang="sl-SI" sz="3200" dirty="0" smtClean="0">
                <a:latin typeface="ScalaSansPro-Black" pitchFamily="34" charset="0"/>
              </a:rPr>
              <a:t>konec avgusta</a:t>
            </a:r>
            <a:endParaRPr lang="nl-BE" sz="3200" dirty="0">
              <a:latin typeface="ScalaSansPro-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1453834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9943" y="950216"/>
            <a:ext cx="8457844" cy="583695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3" name="Rechthoek 2"/>
          <p:cNvSpPr/>
          <p:nvPr/>
        </p:nvSpPr>
        <p:spPr>
          <a:xfrm>
            <a:off x="222161" y="296214"/>
            <a:ext cx="8644944" cy="540000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Končna evalvacija</a:t>
            </a:r>
            <a:endParaRPr lang="nl-BE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2293883" y="2254469"/>
            <a:ext cx="4717832" cy="1569660"/>
          </a:xfrm>
          <a:prstGeom prst="rect">
            <a:avLst/>
          </a:prstGeom>
          <a:solidFill>
            <a:srgbClr val="FFFF00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sz="3200" dirty="0" smtClean="0">
                <a:latin typeface="ScalaSansPro-Black" pitchFamily="34" charset="0"/>
              </a:rPr>
              <a:t>Izpolni trener</a:t>
            </a:r>
            <a:r>
              <a:rPr lang="nl-BE" sz="3200" dirty="0" smtClean="0">
                <a:latin typeface="ScalaSansPro-Black" pitchFamily="34" charset="0"/>
              </a:rPr>
              <a:t> </a:t>
            </a:r>
          </a:p>
          <a:p>
            <a:pPr algn="ctr"/>
            <a:endParaRPr lang="nl-BE" sz="3200" dirty="0">
              <a:latin typeface="ScalaSansPro-Black" pitchFamily="34" charset="0"/>
            </a:endParaRPr>
          </a:p>
          <a:p>
            <a:pPr algn="ctr"/>
            <a:r>
              <a:rPr lang="sl-SI" sz="3200" dirty="0" smtClean="0">
                <a:latin typeface="ScalaSansPro-Black" pitchFamily="34" charset="0"/>
              </a:rPr>
              <a:t>Čas </a:t>
            </a:r>
            <a:r>
              <a:rPr lang="nl-BE" sz="3200" dirty="0" smtClean="0">
                <a:latin typeface="ScalaSansPro-Black" pitchFamily="34" charset="0"/>
              </a:rPr>
              <a:t>=</a:t>
            </a:r>
            <a:r>
              <a:rPr lang="sl-SI" sz="3200" dirty="0" smtClean="0">
                <a:latin typeface="ScalaSansPro-Black" pitchFamily="34" charset="0"/>
              </a:rPr>
              <a:t> konec februarja</a:t>
            </a:r>
            <a:endParaRPr lang="nl-BE" sz="3200" dirty="0">
              <a:latin typeface="ScalaSansPro-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6650531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968835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2555776" y="3717032"/>
            <a:ext cx="3672408" cy="2031325"/>
          </a:xfrm>
          <a:prstGeom prst="rect">
            <a:avLst/>
          </a:prstGeom>
          <a:solidFill>
            <a:srgbClr val="000000">
              <a:alpha val="80000"/>
            </a:srgbClr>
          </a:solidFill>
        </p:spPr>
        <p:txBody>
          <a:bodyPr wrap="square" rtlCol="0">
            <a:spAutoFit/>
          </a:bodyPr>
          <a:lstStyle/>
          <a:p>
            <a:endParaRPr lang="nl-BE" dirty="0" smtClean="0"/>
          </a:p>
          <a:p>
            <a:endParaRPr lang="nl-BE" dirty="0"/>
          </a:p>
          <a:p>
            <a:endParaRPr lang="nl-BE" dirty="0" smtClean="0"/>
          </a:p>
          <a:p>
            <a:endParaRPr lang="nl-BE" dirty="0"/>
          </a:p>
          <a:p>
            <a:endParaRPr lang="nl-BE" dirty="0" smtClean="0"/>
          </a:p>
          <a:p>
            <a:endParaRPr lang="nl-BE" dirty="0"/>
          </a:p>
          <a:p>
            <a:endParaRPr lang="nl-BE" dirty="0"/>
          </a:p>
        </p:txBody>
      </p:sp>
      <p:sp>
        <p:nvSpPr>
          <p:cNvPr id="2" name="Tekstvak 1"/>
          <p:cNvSpPr txBox="1"/>
          <p:nvPr/>
        </p:nvSpPr>
        <p:spPr>
          <a:xfrm>
            <a:off x="3059832" y="3921537"/>
            <a:ext cx="32403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700"/>
              </a:lnSpc>
            </a:pPr>
            <a:r>
              <a:rPr lang="nl-BE" b="1" dirty="0" smtClean="0">
                <a:solidFill>
                  <a:schemeClr val="bg1"/>
                </a:solidFill>
              </a:rPr>
              <a:t>Talent</a:t>
            </a:r>
          </a:p>
          <a:p>
            <a:pPr>
              <a:lnSpc>
                <a:spcPts val="2700"/>
              </a:lnSpc>
            </a:pPr>
            <a:r>
              <a:rPr lang="nl-BE" b="1" dirty="0" smtClean="0">
                <a:solidFill>
                  <a:schemeClr val="bg1"/>
                </a:solidFill>
              </a:rPr>
              <a:t>OK, </a:t>
            </a:r>
            <a:r>
              <a:rPr lang="sl-SI" b="1" dirty="0" smtClean="0">
                <a:solidFill>
                  <a:schemeClr val="bg1"/>
                </a:solidFill>
              </a:rPr>
              <a:t>doprinos ekipi</a:t>
            </a:r>
            <a:endParaRPr lang="nl-BE" b="1" dirty="0" smtClean="0">
              <a:solidFill>
                <a:schemeClr val="bg1"/>
              </a:solidFill>
            </a:endParaRPr>
          </a:p>
          <a:p>
            <a:pPr>
              <a:lnSpc>
                <a:spcPts val="2700"/>
              </a:lnSpc>
            </a:pPr>
            <a:r>
              <a:rPr lang="sl-SI" b="1" dirty="0" smtClean="0">
                <a:solidFill>
                  <a:schemeClr val="bg1"/>
                </a:solidFill>
              </a:rPr>
              <a:t>Dvom</a:t>
            </a:r>
            <a:endParaRPr lang="nl-BE" b="1" dirty="0" smtClean="0">
              <a:solidFill>
                <a:schemeClr val="bg1"/>
              </a:solidFill>
            </a:endParaRPr>
          </a:p>
          <a:p>
            <a:pPr>
              <a:lnSpc>
                <a:spcPts val="2700"/>
              </a:lnSpc>
            </a:pPr>
            <a:r>
              <a:rPr lang="sl-SI" b="1" dirty="0" smtClean="0">
                <a:solidFill>
                  <a:schemeClr val="bg1"/>
                </a:solidFill>
              </a:rPr>
              <a:t>Nezadostno</a:t>
            </a:r>
            <a:r>
              <a:rPr lang="nl-BE" b="1" dirty="0" smtClean="0">
                <a:solidFill>
                  <a:schemeClr val="bg1"/>
                </a:solidFill>
              </a:rPr>
              <a:t>* </a:t>
            </a:r>
            <a:endParaRPr lang="nl-BE" b="1" dirty="0">
              <a:solidFill>
                <a:schemeClr val="bg1"/>
              </a:solidFill>
            </a:endParaRPr>
          </a:p>
        </p:txBody>
      </p:sp>
      <p:sp>
        <p:nvSpPr>
          <p:cNvPr id="5" name="Ovaal 4"/>
          <p:cNvSpPr/>
          <p:nvPr/>
        </p:nvSpPr>
        <p:spPr>
          <a:xfrm>
            <a:off x="2771832" y="4005064"/>
            <a:ext cx="288000" cy="288032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Ovaal 5"/>
          <p:cNvSpPr/>
          <p:nvPr/>
        </p:nvSpPr>
        <p:spPr>
          <a:xfrm>
            <a:off x="2771832" y="4365104"/>
            <a:ext cx="288000" cy="28803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Ovaal 6"/>
          <p:cNvSpPr/>
          <p:nvPr/>
        </p:nvSpPr>
        <p:spPr>
          <a:xfrm>
            <a:off x="2771800" y="4725144"/>
            <a:ext cx="288000" cy="28803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Ovaal 7"/>
          <p:cNvSpPr/>
          <p:nvPr/>
        </p:nvSpPr>
        <p:spPr>
          <a:xfrm>
            <a:off x="2771800" y="5085184"/>
            <a:ext cx="288000" cy="28803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Tekstvak 8"/>
          <p:cNvSpPr txBox="1"/>
          <p:nvPr/>
        </p:nvSpPr>
        <p:spPr>
          <a:xfrm>
            <a:off x="3053973" y="5300740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b="1" dirty="0" smtClean="0">
                <a:solidFill>
                  <a:schemeClr val="bg1"/>
                </a:solidFill>
              </a:rPr>
              <a:t>* </a:t>
            </a:r>
            <a:r>
              <a:rPr lang="sl-SI" sz="1200" b="1" dirty="0" smtClean="0">
                <a:solidFill>
                  <a:schemeClr val="bg1"/>
                </a:solidFill>
              </a:rPr>
              <a:t>Z decembrom je bila dodana še oznaka „nezadostno“. </a:t>
            </a:r>
            <a:r>
              <a:rPr lang="nl-BE" sz="1200" b="1" dirty="0" smtClean="0">
                <a:solidFill>
                  <a:schemeClr val="bg1"/>
                </a:solidFill>
              </a:rPr>
              <a:t>	</a:t>
            </a:r>
            <a:endParaRPr lang="nl-BE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9038144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5" grpId="0" animBg="1"/>
      <p:bldP spid="6" grpId="0" animBg="1"/>
      <p:bldP spid="7" grpId="0" animBg="1"/>
      <p:bldP spid="8" grpId="0" animBg="1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600" dirty="0" smtClean="0">
                <a:solidFill>
                  <a:srgbClr val="002060"/>
                </a:solidFill>
              </a:rPr>
              <a:t>3. POGODBE</a:t>
            </a:r>
            <a:endParaRPr lang="sl-SI" sz="3600" dirty="0">
              <a:solidFill>
                <a:srgbClr val="00206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1600" dirty="0" smtClean="0"/>
              <a:t>princip -  „</a:t>
            </a:r>
            <a:r>
              <a:rPr lang="sl-SI" sz="2800" dirty="0" smtClean="0"/>
              <a:t>TEMNO MODRI TALENTI“</a:t>
            </a:r>
          </a:p>
          <a:p>
            <a:pPr>
              <a:buFont typeface="+mj-lt"/>
              <a:buAutoNum type="arabicPeriod"/>
            </a:pPr>
            <a:r>
              <a:rPr lang="sl-SI" sz="2800" dirty="0" smtClean="0"/>
              <a:t>TRENERJI – </a:t>
            </a:r>
            <a:r>
              <a:rPr lang="sl-SI" sz="2000" dirty="0" smtClean="0"/>
              <a:t>GLEDE NA POTENCIAL IN DOSLEDNO VZTRAJNOST (TEKME IN TRENINGI – TE/TA KRITERIJ, POLEG TEGA SE UPOŠTEVATA FIZIČNI IN PSIHOLOŠKI KRITERIJ</a:t>
            </a:r>
          </a:p>
          <a:p>
            <a:pPr>
              <a:buFont typeface="+mj-lt"/>
              <a:buAutoNum type="arabicPeriod"/>
            </a:pPr>
            <a:r>
              <a:rPr lang="sl-SI" sz="2800" dirty="0" smtClean="0"/>
              <a:t>OGLEDNIŠKA-SKAVTING SKUPINA </a:t>
            </a:r>
          </a:p>
          <a:p>
            <a:pPr>
              <a:buFont typeface="+mj-lt"/>
              <a:buAutoNum type="arabicPeriod"/>
            </a:pPr>
            <a:r>
              <a:rPr lang="sl-SI" sz="2800" dirty="0" smtClean="0"/>
              <a:t>OSEBJE A MOŠTVA</a:t>
            </a:r>
          </a:p>
          <a:p>
            <a:pPr>
              <a:buFont typeface="+mj-lt"/>
              <a:buAutoNum type="arabicPeriod"/>
            </a:pPr>
            <a:endParaRPr lang="sl-SI" sz="2000" dirty="0" smtClean="0"/>
          </a:p>
          <a:p>
            <a:pPr>
              <a:buFont typeface="+mj-lt"/>
              <a:buAutoNum type="arabicPeriod"/>
            </a:pPr>
            <a:endParaRPr lang="sl-SI" sz="2000" dirty="0" smtClean="0"/>
          </a:p>
          <a:p>
            <a:pPr>
              <a:buFont typeface="+mj-lt"/>
              <a:buAutoNum type="arabicPeriod"/>
            </a:pPr>
            <a:endParaRPr lang="sl-SI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6" y="445113"/>
            <a:ext cx="573087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1165791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600" dirty="0" smtClean="0">
                <a:solidFill>
                  <a:srgbClr val="002060"/>
                </a:solidFill>
              </a:rPr>
              <a:t>4. SODELOVANJE A MOŠTVO-AKADEMIJA</a:t>
            </a:r>
            <a:endParaRPr lang="sl-SI" sz="3600" dirty="0">
              <a:solidFill>
                <a:srgbClr val="002060"/>
              </a:solidFill>
            </a:endParaRPr>
          </a:p>
        </p:txBody>
      </p:sp>
      <p:sp>
        <p:nvSpPr>
          <p:cNvPr id="4" name="Ograda vsebin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                  </a:t>
            </a:r>
            <a:r>
              <a:rPr lang="sl-SI" dirty="0" err="1" smtClean="0"/>
              <a:t>Philippe</a:t>
            </a:r>
            <a:r>
              <a:rPr lang="sl-SI" dirty="0" smtClean="0"/>
              <a:t> </a:t>
            </a:r>
            <a:r>
              <a:rPr lang="sl-SI" dirty="0" err="1" smtClean="0"/>
              <a:t>Clement</a:t>
            </a:r>
            <a:endParaRPr lang="sl-SI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653136"/>
            <a:ext cx="1149151" cy="1320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452801"/>
            <a:ext cx="3333750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7080170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484784"/>
            <a:ext cx="9444630" cy="4176464"/>
          </a:xfrm>
        </p:spPr>
      </p:pic>
      <p:sp>
        <p:nvSpPr>
          <p:cNvPr id="5" name="Titel 1"/>
          <p:cNvSpPr txBox="1">
            <a:spLocks/>
          </p:cNvSpPr>
          <p:nvPr/>
        </p:nvSpPr>
        <p:spPr>
          <a:xfrm>
            <a:off x="0" y="3086100"/>
            <a:ext cx="9144000" cy="8763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7200" b="1" dirty="0" smtClean="0">
                <a:solidFill>
                  <a:srgbClr val="FFFF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ScalaSansPro-Black" pitchFamily="34" charset="0"/>
              </a:rPr>
              <a:t>Nogometna filozofija</a:t>
            </a:r>
            <a:endParaRPr lang="nl-BE" sz="7200" b="1" dirty="0">
              <a:solidFill>
                <a:srgbClr val="FFFF00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ScalaSansPro-Black" pitchFamily="34" charset="0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76256" y="4025733"/>
            <a:ext cx="2178721" cy="25806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38688820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7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480291" y="237035"/>
            <a:ext cx="7354692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3200" b="1" dirty="0" smtClean="0">
                <a:latin typeface="+mj-lt"/>
                <a:ea typeface="+mj-ea"/>
                <a:cs typeface="+mj-cs"/>
              </a:rPr>
              <a:t>CLUB BRUGGE-NOGOMETNA FILOZOFIJA</a:t>
            </a:r>
            <a:endParaRPr kumimoji="0" lang="nl-NL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Subtitel 3"/>
          <p:cNvSpPr txBox="1">
            <a:spLocks/>
          </p:cNvSpPr>
          <p:nvPr/>
        </p:nvSpPr>
        <p:spPr>
          <a:xfrm>
            <a:off x="637309" y="1581110"/>
            <a:ext cx="7850909" cy="461510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nl-NL" sz="2400" dirty="0" smtClean="0">
              <a:solidFill>
                <a:srgbClr val="AA7D06"/>
              </a:solidFill>
              <a:latin typeface="ScalaSansPro-Bold"/>
              <a:cs typeface="ScalaSansPro-Bold"/>
            </a:endParaRPr>
          </a:p>
          <a:p>
            <a:pPr marL="800100" lvl="1" indent="-342900">
              <a:spcBef>
                <a:spcPct val="20000"/>
              </a:spcBef>
              <a:buFont typeface="Arial"/>
              <a:buChar char="•"/>
            </a:pPr>
            <a:endParaRPr lang="en-US" sz="2800" dirty="0" smtClean="0">
              <a:cs typeface="ScalaSansPro-Bold"/>
            </a:endParaRPr>
          </a:p>
          <a:p>
            <a:pPr marL="800100" lvl="1" indent="-342900">
              <a:spcBef>
                <a:spcPct val="20000"/>
              </a:spcBef>
              <a:buFont typeface="Arial"/>
              <a:buChar char="•"/>
            </a:pPr>
            <a:r>
              <a:rPr lang="sl-SI" sz="2800" dirty="0" smtClean="0">
                <a:cs typeface="ScalaSansPro-Bold"/>
              </a:rPr>
              <a:t>Jasen način/model igranja</a:t>
            </a:r>
            <a:endParaRPr lang="en-US" sz="2800" dirty="0" smtClean="0">
              <a:cs typeface="ScalaSansPro-Bold"/>
            </a:endParaRPr>
          </a:p>
          <a:p>
            <a:pPr marL="800100" lvl="1" indent="-342900">
              <a:spcBef>
                <a:spcPct val="20000"/>
              </a:spcBef>
              <a:buFont typeface="Arial"/>
              <a:buChar char="•"/>
            </a:pPr>
            <a:r>
              <a:rPr lang="sl-SI" sz="2800" dirty="0" smtClean="0">
                <a:cs typeface="ScalaSansPro-Bold"/>
              </a:rPr>
              <a:t>Naučen skozi akademijo</a:t>
            </a:r>
            <a:endParaRPr lang="en-US" sz="2800" dirty="0" smtClean="0">
              <a:cs typeface="ScalaSansPro-Bold"/>
            </a:endParaRPr>
          </a:p>
          <a:p>
            <a:pPr marL="800100" lvl="1" indent="-342900">
              <a:spcBef>
                <a:spcPct val="20000"/>
              </a:spcBef>
              <a:buFont typeface="Arial"/>
              <a:buChar char="•"/>
            </a:pPr>
            <a:r>
              <a:rPr lang="sl-SI" sz="2800" dirty="0" smtClean="0">
                <a:cs typeface="ScalaSansPro-Bold"/>
              </a:rPr>
              <a:t>Notranja motivacija</a:t>
            </a:r>
            <a:endParaRPr lang="en-US" sz="2800" dirty="0" smtClean="0">
              <a:cs typeface="ScalaSansPro-Bold"/>
            </a:endParaRPr>
          </a:p>
          <a:p>
            <a:pPr marL="800100" lvl="1" indent="-342900">
              <a:spcBef>
                <a:spcPct val="20000"/>
              </a:spcBef>
              <a:buFont typeface="Arial"/>
              <a:buChar char="•"/>
            </a:pPr>
            <a:r>
              <a:rPr lang="en-US" sz="2800" dirty="0" smtClean="0">
                <a:cs typeface="ScalaSansPro-Bold"/>
              </a:rPr>
              <a:t>No Sweat No Glory</a:t>
            </a:r>
          </a:p>
          <a:p>
            <a:pPr marL="800100" lvl="1" indent="-342900">
              <a:spcBef>
                <a:spcPct val="20000"/>
              </a:spcBef>
              <a:buFont typeface="Arial"/>
              <a:buChar char="•"/>
            </a:pPr>
            <a:r>
              <a:rPr lang="en-US" sz="2800" dirty="0" smtClean="0">
                <a:cs typeface="ScalaSansPro-Bold"/>
              </a:rPr>
              <a:t>Team</a:t>
            </a:r>
            <a:endParaRPr lang="nl-NL" sz="2800" dirty="0" smtClean="0">
              <a:cs typeface="ScalaSansPro-Bold"/>
            </a:endParaRPr>
          </a:p>
        </p:txBody>
      </p:sp>
      <p:sp>
        <p:nvSpPr>
          <p:cNvPr id="4" name="Subtitel 3"/>
          <p:cNvSpPr txBox="1">
            <a:spLocks/>
          </p:cNvSpPr>
          <p:nvPr/>
        </p:nvSpPr>
        <p:spPr>
          <a:xfrm>
            <a:off x="1434183" y="880578"/>
            <a:ext cx="6400800" cy="499457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nl-NL" sz="3200" dirty="0">
              <a:solidFill>
                <a:srgbClr val="AA7D06"/>
              </a:solidFill>
              <a:latin typeface="ScalaSansPro-Bold"/>
              <a:cs typeface="ScalaSansPro-Bold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120343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480291" y="237035"/>
            <a:ext cx="7354692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	</a:t>
            </a:r>
            <a:r>
              <a:rPr lang="sl-SI" sz="3200" b="1" noProof="0" dirty="0" smtClean="0">
                <a:latin typeface="+mj-lt"/>
                <a:ea typeface="+mj-ea"/>
                <a:cs typeface="+mj-cs"/>
              </a:rPr>
              <a:t>AKADEMIJA-NOGOMETNA FILOZOFIJA</a:t>
            </a:r>
            <a:endParaRPr kumimoji="0" lang="nl-NL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Subtitel 3"/>
          <p:cNvSpPr txBox="1">
            <a:spLocks/>
          </p:cNvSpPr>
          <p:nvPr/>
        </p:nvSpPr>
        <p:spPr>
          <a:xfrm>
            <a:off x="637309" y="1581110"/>
            <a:ext cx="7850909" cy="461510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l-SI" sz="2400" dirty="0" smtClean="0">
                <a:solidFill>
                  <a:srgbClr val="AA7D06"/>
                </a:solidFill>
                <a:latin typeface="ScalaSansPro-Bold"/>
                <a:cs typeface="ScalaSansPro-Bold"/>
              </a:rPr>
              <a:t>Lastnosti</a:t>
            </a:r>
            <a:endParaRPr lang="nl-NL" sz="2400" dirty="0" smtClean="0">
              <a:solidFill>
                <a:srgbClr val="AA7D06"/>
              </a:solidFill>
              <a:latin typeface="ScalaSansPro-Bold"/>
              <a:cs typeface="ScalaSansPro-Bold"/>
            </a:endParaRPr>
          </a:p>
          <a:p>
            <a:pPr marL="800100" lvl="1" indent="-342900">
              <a:spcBef>
                <a:spcPct val="20000"/>
              </a:spcBef>
              <a:buFont typeface="Arial"/>
              <a:buChar char="•"/>
            </a:pPr>
            <a:r>
              <a:rPr lang="en-US" sz="2000" dirty="0" smtClean="0">
                <a:cs typeface="ScalaSansPro-Bold"/>
              </a:rPr>
              <a:t>1-4-3-3</a:t>
            </a:r>
          </a:p>
          <a:p>
            <a:pPr marL="800100" lvl="1" indent="-342900">
              <a:spcBef>
                <a:spcPct val="20000"/>
              </a:spcBef>
              <a:buFont typeface="Arial"/>
              <a:buChar char="•"/>
            </a:pPr>
            <a:r>
              <a:rPr lang="sl-SI" sz="2000" dirty="0" smtClean="0">
                <a:cs typeface="ScalaSansPro-Bold"/>
              </a:rPr>
              <a:t>Priprava napada iz zadnje (obrambne) vrste na sistematičen način </a:t>
            </a:r>
            <a:endParaRPr lang="en-US" sz="2000" dirty="0" smtClean="0">
              <a:cs typeface="ScalaSansPro-Bold"/>
            </a:endParaRPr>
          </a:p>
          <a:p>
            <a:pPr marL="800100" lvl="1" indent="-342900">
              <a:spcBef>
                <a:spcPct val="20000"/>
              </a:spcBef>
              <a:buFont typeface="Arial"/>
              <a:buChar char="•"/>
            </a:pPr>
            <a:r>
              <a:rPr lang="sl-SI" sz="2000" dirty="0" smtClean="0">
                <a:cs typeface="ScalaSansPro-Bold"/>
              </a:rPr>
              <a:t>Napadalen nogomet</a:t>
            </a:r>
            <a:endParaRPr lang="en-US" sz="2000" dirty="0" smtClean="0">
              <a:cs typeface="ScalaSansPro-Bold"/>
            </a:endParaRPr>
          </a:p>
          <a:p>
            <a:pPr marL="800100" lvl="1" indent="-342900">
              <a:spcBef>
                <a:spcPct val="20000"/>
              </a:spcBef>
              <a:buFont typeface="Arial"/>
              <a:buChar char="•"/>
            </a:pPr>
            <a:r>
              <a:rPr lang="sl-SI" sz="2000" dirty="0" smtClean="0">
                <a:cs typeface="ScalaSansPro-Bold"/>
              </a:rPr>
              <a:t>Igrati na polovici tekmeca</a:t>
            </a:r>
            <a:endParaRPr lang="en-US" sz="2000" dirty="0" smtClean="0">
              <a:cs typeface="ScalaSansPro-Bold"/>
            </a:endParaRPr>
          </a:p>
          <a:p>
            <a:pPr marL="800100" lvl="1" indent="-342900">
              <a:spcBef>
                <a:spcPct val="20000"/>
              </a:spcBef>
              <a:buFont typeface="Arial"/>
              <a:buChar char="•"/>
            </a:pPr>
            <a:r>
              <a:rPr lang="sl-SI" sz="2000" dirty="0" smtClean="0">
                <a:cs typeface="ScalaSansPro-Bold"/>
              </a:rPr>
              <a:t>Dominanten v igri 1:1 (2:1)</a:t>
            </a:r>
            <a:endParaRPr lang="en-US" sz="2000" dirty="0" smtClean="0">
              <a:cs typeface="ScalaSansPro-Bold"/>
            </a:endParaRPr>
          </a:p>
          <a:p>
            <a:pPr marL="800100" lvl="1" indent="-342900">
              <a:spcBef>
                <a:spcPct val="20000"/>
              </a:spcBef>
              <a:buFont typeface="Arial"/>
              <a:buChar char="•"/>
            </a:pPr>
            <a:r>
              <a:rPr lang="sl-SI" sz="2000" dirty="0" smtClean="0">
                <a:cs typeface="ScalaSansPro-Bold"/>
              </a:rPr>
              <a:t>Kreativnost</a:t>
            </a:r>
            <a:r>
              <a:rPr lang="sl-SI" sz="2000" dirty="0">
                <a:cs typeface="ScalaSansPro-Bold"/>
              </a:rPr>
              <a:t> </a:t>
            </a:r>
            <a:r>
              <a:rPr lang="sl-SI" sz="2000" dirty="0" smtClean="0">
                <a:cs typeface="ScalaSansPro-Bold"/>
              </a:rPr>
              <a:t>in pobuda na vseh igralnih položajih</a:t>
            </a:r>
            <a:r>
              <a:rPr lang="en-US" sz="2000" dirty="0" smtClean="0">
                <a:cs typeface="ScalaSansPro-Bold"/>
              </a:rPr>
              <a:t> 	</a:t>
            </a:r>
          </a:p>
          <a:p>
            <a:pPr marL="800100" lvl="1" indent="-342900">
              <a:spcBef>
                <a:spcPct val="20000"/>
              </a:spcBef>
              <a:buFont typeface="Arial"/>
              <a:buChar char="•"/>
            </a:pPr>
            <a:r>
              <a:rPr lang="sl-SI" sz="2000" dirty="0" smtClean="0">
                <a:cs typeface="ScalaSansPro-Bold"/>
              </a:rPr>
              <a:t>Hiter ritem podaj (pohitriti igro)</a:t>
            </a:r>
            <a:endParaRPr lang="en-US" sz="2000" dirty="0" smtClean="0">
              <a:cs typeface="ScalaSansPro-Bold"/>
            </a:endParaRPr>
          </a:p>
          <a:p>
            <a:pPr marL="800100" lvl="1" indent="-342900">
              <a:spcBef>
                <a:spcPct val="20000"/>
              </a:spcBef>
              <a:buFont typeface="Arial"/>
              <a:buChar char="•"/>
            </a:pPr>
            <a:r>
              <a:rPr lang="sl-SI" sz="2000" dirty="0" smtClean="0">
                <a:cs typeface="ScalaSansPro-Bold"/>
              </a:rPr>
              <a:t>Igrati naprej (globina) kadar je le to mogoče</a:t>
            </a:r>
            <a:endParaRPr lang="en-US" sz="2000" dirty="0" smtClean="0">
              <a:cs typeface="ScalaSansPro-Bold"/>
            </a:endParaRPr>
          </a:p>
          <a:p>
            <a:pPr marL="800100" lvl="1" indent="-342900">
              <a:spcBef>
                <a:spcPct val="20000"/>
              </a:spcBef>
              <a:buFont typeface="Arial"/>
              <a:buChar char="•"/>
            </a:pPr>
            <a:r>
              <a:rPr lang="sl-SI" sz="2000" dirty="0" smtClean="0">
                <a:cs typeface="ScalaSansPro-Bold"/>
              </a:rPr>
              <a:t>Strasten z borbenim duhom</a:t>
            </a:r>
            <a:r>
              <a:rPr lang="en-US" sz="2000" dirty="0" smtClean="0">
                <a:cs typeface="ScalaSansPro-Bold"/>
              </a:rPr>
              <a:t> – </a:t>
            </a:r>
            <a:r>
              <a:rPr lang="sl-SI" sz="2000" dirty="0" smtClean="0">
                <a:cs typeface="ScalaSansPro-Bold"/>
              </a:rPr>
              <a:t>nikoli ne odnehaš</a:t>
            </a:r>
            <a:endParaRPr lang="en-US" sz="2000" dirty="0" smtClean="0">
              <a:cs typeface="ScalaSansPro-Bold"/>
            </a:endParaRPr>
          </a:p>
          <a:p>
            <a:pPr marL="800100" lvl="1" indent="-342900">
              <a:spcBef>
                <a:spcPct val="20000"/>
              </a:spcBef>
              <a:buFont typeface="Arial"/>
              <a:buChar char="•"/>
            </a:pPr>
            <a:r>
              <a:rPr lang="sl-SI" sz="2000" dirty="0" smtClean="0">
                <a:cs typeface="ScalaSansPro-Bold"/>
              </a:rPr>
              <a:t>Igrati z 1-2 dotikoma</a:t>
            </a:r>
            <a:endParaRPr lang="en-US" sz="2000" dirty="0" smtClean="0">
              <a:cs typeface="ScalaSansPro-Bold"/>
            </a:endParaRPr>
          </a:p>
          <a:p>
            <a:pPr marL="800100" lvl="1" indent="-342900">
              <a:spcBef>
                <a:spcPct val="20000"/>
              </a:spcBef>
              <a:buFont typeface="Arial"/>
              <a:buChar char="•"/>
            </a:pPr>
            <a:r>
              <a:rPr lang="sl-SI" sz="2000" dirty="0" smtClean="0">
                <a:cs typeface="ScalaSansPro-Bold"/>
              </a:rPr>
              <a:t>Variacije v podajanju</a:t>
            </a:r>
            <a:endParaRPr lang="en-US" sz="2000" dirty="0" smtClean="0">
              <a:cs typeface="ScalaSansPro-Bold"/>
            </a:endParaRPr>
          </a:p>
          <a:p>
            <a:pPr marL="800100" lvl="1" indent="-342900">
              <a:spcBef>
                <a:spcPct val="20000"/>
              </a:spcBef>
              <a:buFont typeface="Arial"/>
              <a:buChar char="•"/>
            </a:pPr>
            <a:r>
              <a:rPr lang="sl-SI" sz="2000" dirty="0" smtClean="0">
                <a:cs typeface="ScalaSansPro-Bold"/>
              </a:rPr>
              <a:t>Kolektiven blok</a:t>
            </a:r>
            <a:endParaRPr lang="en-US" sz="2000" dirty="0" smtClean="0">
              <a:cs typeface="ScalaSansPro-Bold"/>
            </a:endParaRPr>
          </a:p>
          <a:p>
            <a:pPr marL="800100" lvl="1" indent="-342900">
              <a:spcBef>
                <a:spcPct val="20000"/>
              </a:spcBef>
              <a:buFont typeface="Arial"/>
              <a:buChar char="•"/>
            </a:pPr>
            <a:endParaRPr lang="nl-NL" sz="2000" dirty="0" smtClean="0">
              <a:latin typeface="ScalaSansPro-Bold"/>
              <a:cs typeface="ScalaSansPro-Bold"/>
            </a:endParaRPr>
          </a:p>
        </p:txBody>
      </p:sp>
      <p:sp>
        <p:nvSpPr>
          <p:cNvPr id="4" name="Subtitel 3"/>
          <p:cNvSpPr txBox="1">
            <a:spLocks/>
          </p:cNvSpPr>
          <p:nvPr/>
        </p:nvSpPr>
        <p:spPr>
          <a:xfrm>
            <a:off x="1434183" y="880578"/>
            <a:ext cx="6400800" cy="499457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400" dirty="0" smtClean="0">
                <a:solidFill>
                  <a:srgbClr val="AA7D06"/>
                </a:solidFill>
                <a:latin typeface="ScalaSansPro-Bold"/>
                <a:cs typeface="ScalaSansPro-Bold"/>
              </a:rPr>
              <a:t>Moder</a:t>
            </a:r>
            <a:r>
              <a:rPr lang="sl-SI" sz="2400" dirty="0" smtClean="0">
                <a:solidFill>
                  <a:srgbClr val="AA7D06"/>
                </a:solidFill>
                <a:latin typeface="ScalaSansPro-Bold"/>
                <a:cs typeface="ScalaSansPro-Bold"/>
              </a:rPr>
              <a:t>en</a:t>
            </a:r>
            <a:r>
              <a:rPr lang="nl-NL" sz="2400" dirty="0" smtClean="0">
                <a:solidFill>
                  <a:srgbClr val="AA7D06"/>
                </a:solidFill>
                <a:latin typeface="ScalaSansPro-Bold"/>
                <a:cs typeface="ScalaSansPro-Bold"/>
              </a:rPr>
              <a:t> “m</a:t>
            </a:r>
            <a:r>
              <a:rPr lang="sl-SI" sz="2400" dirty="0" smtClean="0">
                <a:solidFill>
                  <a:srgbClr val="AA7D06"/>
                </a:solidFill>
                <a:latin typeface="ScalaSansPro-Bold"/>
                <a:cs typeface="ScalaSansPro-Bold"/>
              </a:rPr>
              <a:t>odel</a:t>
            </a:r>
            <a:r>
              <a:rPr lang="nl-NL" sz="2400" dirty="0" smtClean="0">
                <a:solidFill>
                  <a:srgbClr val="AA7D06"/>
                </a:solidFill>
                <a:latin typeface="ScalaSansPro-Bold"/>
                <a:cs typeface="ScalaSansPro-Bold"/>
              </a:rPr>
              <a:t>” </a:t>
            </a:r>
            <a:r>
              <a:rPr lang="sl-SI" sz="2400" dirty="0" smtClean="0">
                <a:solidFill>
                  <a:srgbClr val="AA7D06"/>
                </a:solidFill>
                <a:latin typeface="ScalaSansPro-Bold"/>
                <a:cs typeface="ScalaSansPro-Bold"/>
              </a:rPr>
              <a:t>nogometa</a:t>
            </a:r>
            <a:endParaRPr lang="nl-NL" sz="2400" dirty="0">
              <a:solidFill>
                <a:srgbClr val="AA7D06"/>
              </a:solidFill>
              <a:latin typeface="ScalaSansPro-Bold"/>
              <a:cs typeface="ScalaSansPro-Bold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862900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480291" y="237035"/>
            <a:ext cx="7354692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3200" b="1" noProof="0" dirty="0" smtClean="0">
                <a:latin typeface="+mj-lt"/>
                <a:ea typeface="+mj-ea"/>
                <a:cs typeface="+mj-cs"/>
              </a:rPr>
              <a:t>AKADEMIJA-NOGOMETNA FILOZOFIJA</a:t>
            </a:r>
            <a:endParaRPr kumimoji="0" lang="nl-NL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Subtitel 3"/>
          <p:cNvSpPr txBox="1">
            <a:spLocks/>
          </p:cNvSpPr>
          <p:nvPr/>
        </p:nvSpPr>
        <p:spPr>
          <a:xfrm>
            <a:off x="1434183" y="880578"/>
            <a:ext cx="6400800" cy="499457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nl-NL" sz="3200" dirty="0">
              <a:solidFill>
                <a:srgbClr val="AA7D06"/>
              </a:solidFill>
              <a:latin typeface="ScalaSansPro-Bold"/>
              <a:cs typeface="ScalaSansPro-Bold"/>
            </a:endParaRPr>
          </a:p>
        </p:txBody>
      </p:sp>
      <p:sp>
        <p:nvSpPr>
          <p:cNvPr id="6" name="Subtitel 3"/>
          <p:cNvSpPr txBox="1">
            <a:spLocks/>
          </p:cNvSpPr>
          <p:nvPr/>
        </p:nvSpPr>
        <p:spPr>
          <a:xfrm>
            <a:off x="1432800" y="882359"/>
            <a:ext cx="7711200" cy="499457"/>
          </a:xfrm>
          <a:prstGeom prst="rect">
            <a:avLst/>
          </a:prstGeom>
        </p:spPr>
        <p:txBody>
          <a:bodyPr/>
          <a:lstStyle/>
          <a:p>
            <a:pPr marL="342900" marR="0" lvl="0" indent="-34290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sl-SI" sz="2400" dirty="0" smtClean="0">
              <a:solidFill>
                <a:srgbClr val="AA7D06"/>
              </a:solidFill>
              <a:latin typeface="ScalaSansPro-Bold"/>
              <a:cs typeface="ScalaSansPro-Bold"/>
            </a:endParaRPr>
          </a:p>
          <a:p>
            <a:pPr marL="342900" marR="0" lvl="0" indent="-34290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l-SI" sz="2800" dirty="0">
                <a:solidFill>
                  <a:srgbClr val="AA7D06"/>
                </a:solidFill>
                <a:latin typeface="ScalaSansPro-Bold"/>
                <a:cs typeface="ScalaSansPro-Bold"/>
              </a:rPr>
              <a:t>P</a:t>
            </a:r>
            <a:r>
              <a:rPr lang="sl-SI" sz="2800" dirty="0" smtClean="0">
                <a:solidFill>
                  <a:srgbClr val="AA7D06"/>
                </a:solidFill>
                <a:latin typeface="ScalaSansPro-Bold"/>
                <a:cs typeface="ScalaSansPro-Bold"/>
              </a:rPr>
              <a:t>RINCIPI: faza napada</a:t>
            </a:r>
            <a:endParaRPr lang="nl-NL" sz="2800" dirty="0">
              <a:solidFill>
                <a:srgbClr val="AA7D06"/>
              </a:solidFill>
              <a:latin typeface="ScalaSansPro-Bold"/>
              <a:cs typeface="ScalaSansPro-Bold"/>
            </a:endParaRPr>
          </a:p>
        </p:txBody>
      </p:sp>
      <p:sp>
        <p:nvSpPr>
          <p:cNvPr id="7" name="Subtitel 3"/>
          <p:cNvSpPr txBox="1">
            <a:spLocks/>
          </p:cNvSpPr>
          <p:nvPr/>
        </p:nvSpPr>
        <p:spPr>
          <a:xfrm>
            <a:off x="637309" y="1581110"/>
            <a:ext cx="7850909" cy="461510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nl-NL" sz="2400" dirty="0" smtClean="0">
              <a:solidFill>
                <a:srgbClr val="AA7D06"/>
              </a:solidFill>
              <a:latin typeface="ScalaSansPro-Bold"/>
              <a:cs typeface="ScalaSansPro-Bold"/>
            </a:endParaRPr>
          </a:p>
          <a:p>
            <a:pPr marL="800100" lvl="1" indent="-342900">
              <a:spcBef>
                <a:spcPct val="20000"/>
              </a:spcBef>
              <a:buFont typeface="Arial"/>
              <a:buChar char="•"/>
            </a:pPr>
            <a:r>
              <a:rPr lang="sl-SI" sz="2000" dirty="0" smtClean="0">
                <a:cs typeface="ScalaSansPro-Bold"/>
              </a:rPr>
              <a:t>Igrati z</a:t>
            </a:r>
            <a:r>
              <a:rPr lang="sl-SI" sz="2000" dirty="0">
                <a:cs typeface="ScalaSansPro-Bold"/>
              </a:rPr>
              <a:t> </a:t>
            </a:r>
            <a:r>
              <a:rPr lang="en-US" sz="2000" dirty="0" smtClean="0">
                <a:cs typeface="ScalaSansPro-Bold"/>
              </a:rPr>
              <a:t>1-2 </a:t>
            </a:r>
            <a:r>
              <a:rPr lang="sl-SI" sz="2000" dirty="0" smtClean="0">
                <a:cs typeface="ScalaSansPro-Bold"/>
              </a:rPr>
              <a:t>dotikoma</a:t>
            </a:r>
            <a:endParaRPr lang="en-US" sz="2000" dirty="0" smtClean="0">
              <a:cs typeface="ScalaSansPro-Bold"/>
            </a:endParaRPr>
          </a:p>
          <a:p>
            <a:pPr marL="1257300" lvl="2" indent="-342900">
              <a:spcBef>
                <a:spcPct val="20000"/>
              </a:spcBef>
              <a:buFont typeface="Courier New" pitchFamily="49" charset="0"/>
              <a:buChar char="o"/>
            </a:pPr>
            <a:r>
              <a:rPr lang="sl-SI" sz="2000" dirty="0" smtClean="0">
                <a:cs typeface="ScalaSansPro-Bold"/>
              </a:rPr>
              <a:t>Cirkulacija žoge</a:t>
            </a:r>
            <a:r>
              <a:rPr lang="en-US" sz="2000" dirty="0" smtClean="0">
                <a:cs typeface="ScalaSansPro-Bold"/>
              </a:rPr>
              <a:t> – </a:t>
            </a:r>
            <a:r>
              <a:rPr lang="sl-SI" sz="2000" dirty="0" smtClean="0">
                <a:cs typeface="ScalaSansPro-Bold"/>
              </a:rPr>
              <a:t>ne teči z žogo</a:t>
            </a:r>
            <a:endParaRPr lang="en-US" sz="2000" dirty="0" smtClean="0">
              <a:cs typeface="ScalaSansPro-Bold"/>
            </a:endParaRPr>
          </a:p>
          <a:p>
            <a:pPr marL="1257300" lvl="2" indent="-342900">
              <a:spcBef>
                <a:spcPct val="20000"/>
              </a:spcBef>
              <a:buFont typeface="Courier New" pitchFamily="49" charset="0"/>
              <a:buChar char="o"/>
            </a:pPr>
            <a:r>
              <a:rPr lang="sl-SI" sz="2000" dirty="0" smtClean="0">
                <a:cs typeface="ScalaSansPro-Bold"/>
              </a:rPr>
              <a:t>Igralci ki nimajo žoge tečejo (odkrivajo)</a:t>
            </a:r>
            <a:endParaRPr lang="en-US" sz="2000" dirty="0" smtClean="0">
              <a:cs typeface="ScalaSansPro-Bold"/>
            </a:endParaRPr>
          </a:p>
          <a:p>
            <a:pPr marL="800100" lvl="1" indent="-342900">
              <a:spcBef>
                <a:spcPct val="20000"/>
              </a:spcBef>
              <a:buFont typeface="Arial"/>
              <a:buChar char="•"/>
            </a:pPr>
            <a:r>
              <a:rPr lang="sl-SI" sz="2000" dirty="0" smtClean="0">
                <a:cs typeface="ScalaSansPro-Bold"/>
              </a:rPr>
              <a:t>Brez „obračanja na žogi“- (preprosto, razumsko)</a:t>
            </a:r>
            <a:endParaRPr lang="en-US" sz="2000" dirty="0" smtClean="0">
              <a:cs typeface="ScalaSansPro-Bold"/>
            </a:endParaRPr>
          </a:p>
          <a:p>
            <a:pPr marL="1257300" lvl="2" indent="-342900">
              <a:spcBef>
                <a:spcPct val="20000"/>
              </a:spcBef>
              <a:buFont typeface="Courier New" pitchFamily="49" charset="0"/>
              <a:buChar char="o"/>
            </a:pPr>
            <a:r>
              <a:rPr lang="sl-SI" sz="2000" dirty="0" smtClean="0">
                <a:cs typeface="ScalaSansPro-Bold"/>
              </a:rPr>
              <a:t>Igraj z žogo tja kjer vidiš možnost</a:t>
            </a:r>
            <a:endParaRPr lang="en-US" sz="2000" dirty="0" smtClean="0">
              <a:cs typeface="ScalaSansPro-Bold"/>
            </a:endParaRPr>
          </a:p>
          <a:p>
            <a:pPr marL="1257300" lvl="2" indent="-342900">
              <a:spcBef>
                <a:spcPct val="20000"/>
              </a:spcBef>
              <a:buFont typeface="Courier New" pitchFamily="49" charset="0"/>
              <a:buChar char="o"/>
            </a:pPr>
            <a:r>
              <a:rPr lang="sl-SI" sz="2000" dirty="0" smtClean="0">
                <a:cs typeface="ScalaSansPro-Bold"/>
              </a:rPr>
              <a:t>Soigralci ti ponudijo možnost</a:t>
            </a:r>
            <a:endParaRPr lang="en-US" sz="2000" dirty="0" smtClean="0">
              <a:cs typeface="ScalaSansPro-Bold"/>
            </a:endParaRPr>
          </a:p>
          <a:p>
            <a:pPr marL="800100" lvl="1" indent="-342900">
              <a:spcBef>
                <a:spcPct val="20000"/>
              </a:spcBef>
              <a:buFont typeface="Arial"/>
              <a:buChar char="•"/>
            </a:pPr>
            <a:r>
              <a:rPr lang="sl-SI" sz="2000" dirty="0" smtClean="0">
                <a:cs typeface="ScalaSansPro-Bold"/>
              </a:rPr>
              <a:t>Hitra menjava strani</a:t>
            </a:r>
            <a:endParaRPr lang="en-US" sz="2000" dirty="0" smtClean="0">
              <a:cs typeface="ScalaSansPro-Bold"/>
            </a:endParaRPr>
          </a:p>
          <a:p>
            <a:pPr marL="800100" lvl="1" indent="-342900">
              <a:spcBef>
                <a:spcPct val="20000"/>
              </a:spcBef>
              <a:buFont typeface="Arial"/>
              <a:buChar char="•"/>
            </a:pPr>
            <a:r>
              <a:rPr lang="sl-SI" sz="2000" dirty="0" smtClean="0">
                <a:cs typeface="ScalaSansPro-Bold"/>
              </a:rPr>
              <a:t>Vtekanje v prazen prostor</a:t>
            </a:r>
            <a:r>
              <a:rPr lang="en-US" sz="2000" dirty="0" smtClean="0">
                <a:cs typeface="ScalaSansPro-Bold"/>
              </a:rPr>
              <a:t>, </a:t>
            </a:r>
            <a:r>
              <a:rPr lang="sl-SI" sz="2000" dirty="0" smtClean="0">
                <a:cs typeface="ScalaSansPro-Bold"/>
              </a:rPr>
              <a:t>medprostor </a:t>
            </a:r>
            <a:endParaRPr lang="en-US" sz="2000" dirty="0" smtClean="0">
              <a:cs typeface="ScalaSansPro-Bold"/>
            </a:endParaRPr>
          </a:p>
          <a:p>
            <a:pPr marL="800100" lvl="1" indent="-342900">
              <a:spcBef>
                <a:spcPct val="20000"/>
              </a:spcBef>
              <a:buFont typeface="Arial"/>
              <a:buChar char="•"/>
            </a:pPr>
            <a:r>
              <a:rPr lang="sl-SI" sz="2000" dirty="0" smtClean="0">
                <a:cs typeface="ScalaSansPro-Bold"/>
              </a:rPr>
              <a:t>Bočni branilci igrajo visoko na igrišču (veliko vključevanja v napad)</a:t>
            </a:r>
            <a:endParaRPr lang="en-US" sz="2000" dirty="0" smtClean="0">
              <a:cs typeface="ScalaSansPro-Bold"/>
            </a:endParaRPr>
          </a:p>
          <a:p>
            <a:pPr marL="800100" lvl="1" indent="-342900">
              <a:spcBef>
                <a:spcPct val="20000"/>
              </a:spcBef>
              <a:buFont typeface="Arial"/>
              <a:buChar char="•"/>
            </a:pPr>
            <a:r>
              <a:rPr lang="sl-SI" sz="2000" dirty="0" smtClean="0">
                <a:cs typeface="ScalaSansPro-Bold"/>
              </a:rPr>
              <a:t>Zadnji zvezni se po potrebi ponudi nizko pod žogo </a:t>
            </a:r>
            <a:endParaRPr lang="en-US" sz="2000" dirty="0" smtClean="0">
              <a:cs typeface="ScalaSansPro-Bold"/>
            </a:endParaRPr>
          </a:p>
          <a:p>
            <a:pPr marL="800100" lvl="1" indent="-342900">
              <a:spcBef>
                <a:spcPct val="20000"/>
              </a:spcBef>
              <a:buFont typeface="Arial"/>
              <a:buChar char="•"/>
            </a:pPr>
            <a:r>
              <a:rPr lang="sl-SI" sz="2000" dirty="0" smtClean="0">
                <a:cs typeface="ScalaSansPro-Bold"/>
              </a:rPr>
              <a:t>Jasen način reševanja situacij v 16m (pred golom)</a:t>
            </a:r>
            <a:r>
              <a:rPr lang="sl-SI" sz="2000" dirty="0">
                <a:cs typeface="ScalaSansPro-Bold"/>
              </a:rPr>
              <a:t> </a:t>
            </a:r>
            <a:r>
              <a:rPr lang="sl-SI" sz="2000" dirty="0" smtClean="0">
                <a:cs typeface="ScalaSansPro-Bold"/>
              </a:rPr>
              <a:t>ob predložkih</a:t>
            </a:r>
            <a:endParaRPr lang="en-US" sz="2000" dirty="0" smtClean="0">
              <a:cs typeface="ScalaSansPro-Bold"/>
            </a:endParaRPr>
          </a:p>
          <a:p>
            <a:pPr marL="800100" lvl="1" indent="-342900">
              <a:spcBef>
                <a:spcPct val="20000"/>
              </a:spcBef>
              <a:buFont typeface="Arial"/>
              <a:buChar char="•"/>
            </a:pPr>
            <a:endParaRPr lang="en-US" sz="2000" dirty="0" smtClean="0">
              <a:latin typeface="ScalaSansPro-Bold"/>
              <a:cs typeface="ScalaSansPro-Bold"/>
            </a:endParaRPr>
          </a:p>
          <a:p>
            <a:pPr marL="800100" lvl="1" indent="-342900">
              <a:spcBef>
                <a:spcPct val="20000"/>
              </a:spcBef>
              <a:buFont typeface="Arial"/>
              <a:buChar char="•"/>
            </a:pPr>
            <a:endParaRPr lang="en-US" sz="2000" dirty="0" smtClean="0">
              <a:latin typeface="ScalaSansPro-Bold"/>
              <a:cs typeface="ScalaSansPro-Bold"/>
            </a:endParaRPr>
          </a:p>
          <a:p>
            <a:pPr marL="800100" lvl="1" indent="-342900">
              <a:spcBef>
                <a:spcPct val="20000"/>
              </a:spcBef>
              <a:buFont typeface="Arial"/>
              <a:buChar char="•"/>
            </a:pPr>
            <a:endParaRPr lang="nl-NL" sz="2000" dirty="0" smtClean="0">
              <a:latin typeface="ScalaSansPro-Bold"/>
              <a:cs typeface="ScalaSansPro-Bold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930836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20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9575"/>
            <a:ext cx="8229600" cy="3844925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32100" name="Picture 4" descr="Voetbalterre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4938" y="457200"/>
            <a:ext cx="9363076" cy="648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609600" y="1828800"/>
            <a:ext cx="1152525" cy="681037"/>
            <a:chOff x="5008" y="3017"/>
            <a:chExt cx="726" cy="429"/>
          </a:xfrm>
        </p:grpSpPr>
        <p:grpSp>
          <p:nvGrpSpPr>
            <p:cNvPr id="3" name="Group 35"/>
            <p:cNvGrpSpPr>
              <a:grpSpLocks/>
            </p:cNvGrpSpPr>
            <p:nvPr/>
          </p:nvGrpSpPr>
          <p:grpSpPr bwMode="auto">
            <a:xfrm>
              <a:off x="5257" y="3017"/>
              <a:ext cx="247" cy="267"/>
              <a:chOff x="1837" y="1179"/>
              <a:chExt cx="247" cy="267"/>
            </a:xfrm>
          </p:grpSpPr>
          <p:sp>
            <p:nvSpPr>
              <p:cNvPr id="132131" name="Oval 36"/>
              <p:cNvSpPr>
                <a:spLocks noChangeArrowheads="1"/>
              </p:cNvSpPr>
              <p:nvPr/>
            </p:nvSpPr>
            <p:spPr bwMode="auto">
              <a:xfrm>
                <a:off x="1837" y="1179"/>
                <a:ext cx="247" cy="267"/>
              </a:xfrm>
              <a:prstGeom prst="ellips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/>
                <a:endParaRPr lang="fr-BE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45797" name="Text Box 37"/>
              <p:cNvSpPr txBox="1">
                <a:spLocks noChangeArrowheads="1"/>
              </p:cNvSpPr>
              <p:nvPr/>
            </p:nvSpPr>
            <p:spPr bwMode="auto">
              <a:xfrm>
                <a:off x="1845" y="1222"/>
                <a:ext cx="222" cy="204"/>
              </a:xfrm>
              <a:prstGeom prst="rect">
                <a:avLst/>
              </a:prstGeom>
              <a:solidFill>
                <a:srgbClr val="FFFF00">
                  <a:alpha val="0"/>
                </a:srgbClr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 algn="ctr">
                  <a:lnSpc>
                    <a:spcPct val="85000"/>
                  </a:lnSpc>
                  <a:spcBef>
                    <a:spcPct val="50000"/>
                  </a:spcBef>
                  <a:defRPr/>
                </a:pPr>
                <a:r>
                  <a:rPr lang="nl-BE" sz="24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/>
                  </a:rPr>
                  <a:t>11</a:t>
                </a:r>
                <a:endParaRPr lang="nl-NL" sz="2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/>
                </a:endParaRPr>
              </a:p>
            </p:txBody>
          </p:sp>
        </p:grpSp>
        <p:sp>
          <p:nvSpPr>
            <p:cNvPr id="132130" name="Text Box 38"/>
            <p:cNvSpPr txBox="1">
              <a:spLocks noChangeArrowheads="1"/>
            </p:cNvSpPr>
            <p:nvPr/>
          </p:nvSpPr>
          <p:spPr bwMode="auto">
            <a:xfrm>
              <a:off x="5008" y="3234"/>
              <a:ext cx="726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sz="1600">
                <a:solidFill>
                  <a:srgbClr val="FFFFFF"/>
                </a:solidFill>
                <a:latin typeface="Verdana" pitchFamily="34" charset="0"/>
              </a:endParaRPr>
            </a:p>
          </p:txBody>
        </p:sp>
      </p:grpSp>
      <p:grpSp>
        <p:nvGrpSpPr>
          <p:cNvPr id="4" name="Group 34"/>
          <p:cNvGrpSpPr>
            <a:grpSpLocks/>
          </p:cNvGrpSpPr>
          <p:nvPr/>
        </p:nvGrpSpPr>
        <p:grpSpPr bwMode="auto">
          <a:xfrm>
            <a:off x="3952875" y="1676400"/>
            <a:ext cx="1152525" cy="681037"/>
            <a:chOff x="5008" y="3017"/>
            <a:chExt cx="726" cy="429"/>
          </a:xfrm>
        </p:grpSpPr>
        <p:grpSp>
          <p:nvGrpSpPr>
            <p:cNvPr id="5" name="Group 35"/>
            <p:cNvGrpSpPr>
              <a:grpSpLocks/>
            </p:cNvGrpSpPr>
            <p:nvPr/>
          </p:nvGrpSpPr>
          <p:grpSpPr bwMode="auto">
            <a:xfrm>
              <a:off x="5257" y="3017"/>
              <a:ext cx="247" cy="267"/>
              <a:chOff x="1837" y="1179"/>
              <a:chExt cx="247" cy="267"/>
            </a:xfrm>
          </p:grpSpPr>
          <p:sp>
            <p:nvSpPr>
              <p:cNvPr id="62" name="Oval 36"/>
              <p:cNvSpPr>
                <a:spLocks noChangeArrowheads="1"/>
              </p:cNvSpPr>
              <p:nvPr/>
            </p:nvSpPr>
            <p:spPr bwMode="auto">
              <a:xfrm>
                <a:off x="1837" y="1179"/>
                <a:ext cx="247" cy="267"/>
              </a:xfrm>
              <a:prstGeom prst="ellips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/>
                <a:endParaRPr lang="fr-BE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3" name="Text Box 37"/>
              <p:cNvSpPr txBox="1">
                <a:spLocks noChangeArrowheads="1"/>
              </p:cNvSpPr>
              <p:nvPr/>
            </p:nvSpPr>
            <p:spPr bwMode="auto">
              <a:xfrm>
                <a:off x="1845" y="1222"/>
                <a:ext cx="222" cy="204"/>
              </a:xfrm>
              <a:prstGeom prst="rect">
                <a:avLst/>
              </a:prstGeom>
              <a:solidFill>
                <a:srgbClr val="FFFF00">
                  <a:alpha val="0"/>
                </a:srgbClr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 algn="ctr">
                  <a:lnSpc>
                    <a:spcPct val="85000"/>
                  </a:lnSpc>
                  <a:spcBef>
                    <a:spcPct val="50000"/>
                  </a:spcBef>
                  <a:defRPr/>
                </a:pPr>
                <a:r>
                  <a:rPr lang="nl-BE" sz="2400" b="1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/>
                  </a:rPr>
                  <a:t>9</a:t>
                </a:r>
                <a:endParaRPr lang="nl-NL" sz="2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/>
                </a:endParaRPr>
              </a:p>
            </p:txBody>
          </p:sp>
        </p:grpSp>
        <p:sp>
          <p:nvSpPr>
            <p:cNvPr id="61" name="Text Box 38"/>
            <p:cNvSpPr txBox="1">
              <a:spLocks noChangeArrowheads="1"/>
            </p:cNvSpPr>
            <p:nvPr/>
          </p:nvSpPr>
          <p:spPr bwMode="auto">
            <a:xfrm>
              <a:off x="5008" y="3234"/>
              <a:ext cx="726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sz="1600">
                <a:solidFill>
                  <a:srgbClr val="FFFFFF"/>
                </a:solidFill>
                <a:latin typeface="Verdana" pitchFamily="34" charset="0"/>
              </a:endParaRP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7381875" y="1828800"/>
            <a:ext cx="1152525" cy="681037"/>
            <a:chOff x="5008" y="3017"/>
            <a:chExt cx="726" cy="429"/>
          </a:xfrm>
        </p:grpSpPr>
        <p:grpSp>
          <p:nvGrpSpPr>
            <p:cNvPr id="7" name="Group 35"/>
            <p:cNvGrpSpPr>
              <a:grpSpLocks/>
            </p:cNvGrpSpPr>
            <p:nvPr/>
          </p:nvGrpSpPr>
          <p:grpSpPr bwMode="auto">
            <a:xfrm>
              <a:off x="5257" y="3017"/>
              <a:ext cx="247" cy="267"/>
              <a:chOff x="1837" y="1179"/>
              <a:chExt cx="247" cy="267"/>
            </a:xfrm>
          </p:grpSpPr>
          <p:sp>
            <p:nvSpPr>
              <p:cNvPr id="18" name="Oval 36"/>
              <p:cNvSpPr>
                <a:spLocks noChangeArrowheads="1"/>
              </p:cNvSpPr>
              <p:nvPr/>
            </p:nvSpPr>
            <p:spPr bwMode="auto">
              <a:xfrm>
                <a:off x="1837" y="1179"/>
                <a:ext cx="247" cy="267"/>
              </a:xfrm>
              <a:prstGeom prst="ellips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/>
                <a:endParaRPr lang="fr-BE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Text Box 37"/>
              <p:cNvSpPr txBox="1">
                <a:spLocks noChangeArrowheads="1"/>
              </p:cNvSpPr>
              <p:nvPr/>
            </p:nvSpPr>
            <p:spPr bwMode="auto">
              <a:xfrm>
                <a:off x="1845" y="1222"/>
                <a:ext cx="222" cy="204"/>
              </a:xfrm>
              <a:prstGeom prst="rect">
                <a:avLst/>
              </a:prstGeom>
              <a:solidFill>
                <a:srgbClr val="FFFF00">
                  <a:alpha val="0"/>
                </a:srgbClr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 algn="ctr">
                  <a:lnSpc>
                    <a:spcPct val="85000"/>
                  </a:lnSpc>
                  <a:spcBef>
                    <a:spcPct val="50000"/>
                  </a:spcBef>
                  <a:defRPr/>
                </a:pPr>
                <a:r>
                  <a:rPr lang="nl-BE" sz="2400" b="1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/>
                  </a:rPr>
                  <a:t>7</a:t>
                </a:r>
                <a:endParaRPr lang="nl-NL" sz="2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/>
                </a:endParaRPr>
              </a:p>
            </p:txBody>
          </p:sp>
        </p:grpSp>
        <p:sp>
          <p:nvSpPr>
            <p:cNvPr id="17" name="Text Box 38"/>
            <p:cNvSpPr txBox="1">
              <a:spLocks noChangeArrowheads="1"/>
            </p:cNvSpPr>
            <p:nvPr/>
          </p:nvSpPr>
          <p:spPr bwMode="auto">
            <a:xfrm>
              <a:off x="5008" y="3234"/>
              <a:ext cx="726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sz="1600">
                <a:solidFill>
                  <a:srgbClr val="FFFFFF"/>
                </a:solidFill>
                <a:latin typeface="Verdana" pitchFamily="34" charset="0"/>
              </a:endParaRPr>
            </a:p>
          </p:txBody>
        </p:sp>
      </p:grpSp>
      <p:grpSp>
        <p:nvGrpSpPr>
          <p:cNvPr id="8" name="Group 34"/>
          <p:cNvGrpSpPr>
            <a:grpSpLocks/>
          </p:cNvGrpSpPr>
          <p:nvPr/>
        </p:nvGrpSpPr>
        <p:grpSpPr bwMode="auto">
          <a:xfrm>
            <a:off x="4943475" y="2824163"/>
            <a:ext cx="1152525" cy="681037"/>
            <a:chOff x="5008" y="3017"/>
            <a:chExt cx="726" cy="429"/>
          </a:xfrm>
        </p:grpSpPr>
        <p:grpSp>
          <p:nvGrpSpPr>
            <p:cNvPr id="9" name="Group 35"/>
            <p:cNvGrpSpPr>
              <a:grpSpLocks/>
            </p:cNvGrpSpPr>
            <p:nvPr/>
          </p:nvGrpSpPr>
          <p:grpSpPr bwMode="auto">
            <a:xfrm>
              <a:off x="5257" y="3017"/>
              <a:ext cx="247" cy="267"/>
              <a:chOff x="1837" y="1179"/>
              <a:chExt cx="247" cy="267"/>
            </a:xfrm>
          </p:grpSpPr>
          <p:sp>
            <p:nvSpPr>
              <p:cNvPr id="23" name="Oval 36"/>
              <p:cNvSpPr>
                <a:spLocks noChangeArrowheads="1"/>
              </p:cNvSpPr>
              <p:nvPr/>
            </p:nvSpPr>
            <p:spPr bwMode="auto">
              <a:xfrm>
                <a:off x="1837" y="1179"/>
                <a:ext cx="247" cy="267"/>
              </a:xfrm>
              <a:prstGeom prst="ellips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/>
                <a:endParaRPr lang="fr-BE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Text Box 37"/>
              <p:cNvSpPr txBox="1">
                <a:spLocks noChangeArrowheads="1"/>
              </p:cNvSpPr>
              <p:nvPr/>
            </p:nvSpPr>
            <p:spPr bwMode="auto">
              <a:xfrm>
                <a:off x="1845" y="1222"/>
                <a:ext cx="222" cy="204"/>
              </a:xfrm>
              <a:prstGeom prst="rect">
                <a:avLst/>
              </a:prstGeom>
              <a:solidFill>
                <a:srgbClr val="FFFF00">
                  <a:alpha val="0"/>
                </a:srgbClr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 algn="ctr">
                  <a:lnSpc>
                    <a:spcPct val="85000"/>
                  </a:lnSpc>
                  <a:spcBef>
                    <a:spcPct val="50000"/>
                  </a:spcBef>
                  <a:defRPr/>
                </a:pPr>
                <a:r>
                  <a:rPr lang="nl-BE" sz="2400" b="1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/>
                  </a:rPr>
                  <a:t>10</a:t>
                </a:r>
                <a:endParaRPr lang="nl-NL" sz="2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/>
                </a:endParaRPr>
              </a:p>
            </p:txBody>
          </p:sp>
        </p:grpSp>
        <p:sp>
          <p:nvSpPr>
            <p:cNvPr id="22" name="Text Box 38"/>
            <p:cNvSpPr txBox="1">
              <a:spLocks noChangeArrowheads="1"/>
            </p:cNvSpPr>
            <p:nvPr/>
          </p:nvSpPr>
          <p:spPr bwMode="auto">
            <a:xfrm>
              <a:off x="5008" y="3234"/>
              <a:ext cx="726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sz="1600">
                <a:solidFill>
                  <a:srgbClr val="FFFFFF"/>
                </a:solidFill>
                <a:latin typeface="Verdana" pitchFamily="34" charset="0"/>
              </a:endParaRPr>
            </a:p>
          </p:txBody>
        </p:sp>
      </p:grpSp>
      <p:grpSp>
        <p:nvGrpSpPr>
          <p:cNvPr id="10" name="Group 34"/>
          <p:cNvGrpSpPr>
            <a:grpSpLocks/>
          </p:cNvGrpSpPr>
          <p:nvPr/>
        </p:nvGrpSpPr>
        <p:grpSpPr bwMode="auto">
          <a:xfrm>
            <a:off x="2276475" y="2900363"/>
            <a:ext cx="1152525" cy="681037"/>
            <a:chOff x="5008" y="3017"/>
            <a:chExt cx="726" cy="429"/>
          </a:xfrm>
        </p:grpSpPr>
        <p:grpSp>
          <p:nvGrpSpPr>
            <p:cNvPr id="11" name="Group 35"/>
            <p:cNvGrpSpPr>
              <a:grpSpLocks/>
            </p:cNvGrpSpPr>
            <p:nvPr/>
          </p:nvGrpSpPr>
          <p:grpSpPr bwMode="auto">
            <a:xfrm>
              <a:off x="5257" y="3017"/>
              <a:ext cx="247" cy="267"/>
              <a:chOff x="1837" y="1179"/>
              <a:chExt cx="247" cy="267"/>
            </a:xfrm>
          </p:grpSpPr>
          <p:sp>
            <p:nvSpPr>
              <p:cNvPr id="28" name="Oval 36"/>
              <p:cNvSpPr>
                <a:spLocks noChangeArrowheads="1"/>
              </p:cNvSpPr>
              <p:nvPr/>
            </p:nvSpPr>
            <p:spPr bwMode="auto">
              <a:xfrm>
                <a:off x="1837" y="1179"/>
                <a:ext cx="247" cy="267"/>
              </a:xfrm>
              <a:prstGeom prst="ellips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/>
                <a:endParaRPr lang="fr-BE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9" name="Text Box 37"/>
              <p:cNvSpPr txBox="1">
                <a:spLocks noChangeArrowheads="1"/>
              </p:cNvSpPr>
              <p:nvPr/>
            </p:nvSpPr>
            <p:spPr bwMode="auto">
              <a:xfrm>
                <a:off x="1845" y="1222"/>
                <a:ext cx="222" cy="204"/>
              </a:xfrm>
              <a:prstGeom prst="rect">
                <a:avLst/>
              </a:prstGeom>
              <a:solidFill>
                <a:srgbClr val="FFFF00">
                  <a:alpha val="0"/>
                </a:srgbClr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 algn="ctr">
                  <a:lnSpc>
                    <a:spcPct val="85000"/>
                  </a:lnSpc>
                  <a:spcBef>
                    <a:spcPct val="50000"/>
                  </a:spcBef>
                  <a:defRPr/>
                </a:pPr>
                <a:r>
                  <a:rPr lang="nl-BE" sz="2400" b="1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/>
                  </a:rPr>
                  <a:t>8</a:t>
                </a:r>
                <a:endParaRPr lang="nl-NL" sz="2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/>
                </a:endParaRPr>
              </a:p>
            </p:txBody>
          </p:sp>
        </p:grpSp>
        <p:sp>
          <p:nvSpPr>
            <p:cNvPr id="27" name="Text Box 38"/>
            <p:cNvSpPr txBox="1">
              <a:spLocks noChangeArrowheads="1"/>
            </p:cNvSpPr>
            <p:nvPr/>
          </p:nvSpPr>
          <p:spPr bwMode="auto">
            <a:xfrm>
              <a:off x="5008" y="3234"/>
              <a:ext cx="726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sz="1600">
                <a:solidFill>
                  <a:srgbClr val="FFFFFF"/>
                </a:solidFill>
                <a:latin typeface="Verdana" pitchFamily="34" charset="0"/>
              </a:endParaRPr>
            </a:p>
          </p:txBody>
        </p:sp>
      </p:grpSp>
      <p:grpSp>
        <p:nvGrpSpPr>
          <p:cNvPr id="12" name="Group 34"/>
          <p:cNvGrpSpPr>
            <a:grpSpLocks/>
          </p:cNvGrpSpPr>
          <p:nvPr/>
        </p:nvGrpSpPr>
        <p:grpSpPr bwMode="auto">
          <a:xfrm>
            <a:off x="3952875" y="4043363"/>
            <a:ext cx="1152525" cy="681037"/>
            <a:chOff x="5008" y="3017"/>
            <a:chExt cx="726" cy="429"/>
          </a:xfrm>
        </p:grpSpPr>
        <p:grpSp>
          <p:nvGrpSpPr>
            <p:cNvPr id="13" name="Group 35"/>
            <p:cNvGrpSpPr>
              <a:grpSpLocks/>
            </p:cNvGrpSpPr>
            <p:nvPr/>
          </p:nvGrpSpPr>
          <p:grpSpPr bwMode="auto">
            <a:xfrm>
              <a:off x="5257" y="3017"/>
              <a:ext cx="247" cy="267"/>
              <a:chOff x="1837" y="1179"/>
              <a:chExt cx="247" cy="267"/>
            </a:xfrm>
          </p:grpSpPr>
          <p:sp>
            <p:nvSpPr>
              <p:cNvPr id="33" name="Oval 36"/>
              <p:cNvSpPr>
                <a:spLocks noChangeArrowheads="1"/>
              </p:cNvSpPr>
              <p:nvPr/>
            </p:nvSpPr>
            <p:spPr bwMode="auto">
              <a:xfrm>
                <a:off x="1837" y="1179"/>
                <a:ext cx="247" cy="267"/>
              </a:xfrm>
              <a:prstGeom prst="ellips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/>
                <a:endParaRPr lang="fr-BE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4" name="Text Box 37"/>
              <p:cNvSpPr txBox="1">
                <a:spLocks noChangeArrowheads="1"/>
              </p:cNvSpPr>
              <p:nvPr/>
            </p:nvSpPr>
            <p:spPr bwMode="auto">
              <a:xfrm>
                <a:off x="1845" y="1222"/>
                <a:ext cx="222" cy="204"/>
              </a:xfrm>
              <a:prstGeom prst="rect">
                <a:avLst/>
              </a:prstGeom>
              <a:solidFill>
                <a:srgbClr val="FFFF00">
                  <a:alpha val="0"/>
                </a:srgbClr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 algn="ctr">
                  <a:lnSpc>
                    <a:spcPct val="85000"/>
                  </a:lnSpc>
                  <a:spcBef>
                    <a:spcPct val="50000"/>
                  </a:spcBef>
                  <a:defRPr/>
                </a:pPr>
                <a:r>
                  <a:rPr lang="nl-BE" sz="2400" b="1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/>
                  </a:rPr>
                  <a:t>6</a:t>
                </a:r>
                <a:endParaRPr lang="nl-NL" sz="2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/>
                </a:endParaRPr>
              </a:p>
            </p:txBody>
          </p:sp>
        </p:grpSp>
        <p:sp>
          <p:nvSpPr>
            <p:cNvPr id="32" name="Text Box 38"/>
            <p:cNvSpPr txBox="1">
              <a:spLocks noChangeArrowheads="1"/>
            </p:cNvSpPr>
            <p:nvPr/>
          </p:nvSpPr>
          <p:spPr bwMode="auto">
            <a:xfrm>
              <a:off x="5008" y="3234"/>
              <a:ext cx="726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sz="1600">
                <a:solidFill>
                  <a:srgbClr val="FFFFFF"/>
                </a:solidFill>
                <a:latin typeface="Verdana" pitchFamily="34" charset="0"/>
              </a:endParaRPr>
            </a:p>
          </p:txBody>
        </p:sp>
      </p:grpSp>
      <p:grpSp>
        <p:nvGrpSpPr>
          <p:cNvPr id="14" name="Group 34"/>
          <p:cNvGrpSpPr>
            <a:grpSpLocks/>
          </p:cNvGrpSpPr>
          <p:nvPr/>
        </p:nvGrpSpPr>
        <p:grpSpPr bwMode="auto">
          <a:xfrm>
            <a:off x="7000875" y="5414963"/>
            <a:ext cx="1152525" cy="681037"/>
            <a:chOff x="5008" y="3017"/>
            <a:chExt cx="726" cy="429"/>
          </a:xfrm>
        </p:grpSpPr>
        <p:grpSp>
          <p:nvGrpSpPr>
            <p:cNvPr id="15" name="Group 35"/>
            <p:cNvGrpSpPr>
              <a:grpSpLocks/>
            </p:cNvGrpSpPr>
            <p:nvPr/>
          </p:nvGrpSpPr>
          <p:grpSpPr bwMode="auto">
            <a:xfrm>
              <a:off x="5257" y="3017"/>
              <a:ext cx="247" cy="267"/>
              <a:chOff x="1837" y="1179"/>
              <a:chExt cx="247" cy="267"/>
            </a:xfrm>
          </p:grpSpPr>
          <p:sp>
            <p:nvSpPr>
              <p:cNvPr id="38" name="Oval 36"/>
              <p:cNvSpPr>
                <a:spLocks noChangeArrowheads="1"/>
              </p:cNvSpPr>
              <p:nvPr/>
            </p:nvSpPr>
            <p:spPr bwMode="auto">
              <a:xfrm>
                <a:off x="1837" y="1179"/>
                <a:ext cx="247" cy="267"/>
              </a:xfrm>
              <a:prstGeom prst="ellips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/>
                <a:endParaRPr lang="fr-BE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9" name="Text Box 37"/>
              <p:cNvSpPr txBox="1">
                <a:spLocks noChangeArrowheads="1"/>
              </p:cNvSpPr>
              <p:nvPr/>
            </p:nvSpPr>
            <p:spPr bwMode="auto">
              <a:xfrm>
                <a:off x="1845" y="1222"/>
                <a:ext cx="222" cy="204"/>
              </a:xfrm>
              <a:prstGeom prst="rect">
                <a:avLst/>
              </a:prstGeom>
              <a:solidFill>
                <a:srgbClr val="FFFF00">
                  <a:alpha val="0"/>
                </a:srgbClr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 algn="ctr">
                  <a:lnSpc>
                    <a:spcPct val="85000"/>
                  </a:lnSpc>
                  <a:spcBef>
                    <a:spcPct val="50000"/>
                  </a:spcBef>
                  <a:defRPr/>
                </a:pPr>
                <a:r>
                  <a:rPr lang="nl-BE" sz="2400" b="1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/>
                  </a:rPr>
                  <a:t>3</a:t>
                </a:r>
                <a:endParaRPr lang="nl-NL" sz="2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/>
                </a:endParaRPr>
              </a:p>
            </p:txBody>
          </p:sp>
        </p:grpSp>
        <p:sp>
          <p:nvSpPr>
            <p:cNvPr id="37" name="Text Box 38"/>
            <p:cNvSpPr txBox="1">
              <a:spLocks noChangeArrowheads="1"/>
            </p:cNvSpPr>
            <p:nvPr/>
          </p:nvSpPr>
          <p:spPr bwMode="auto">
            <a:xfrm>
              <a:off x="5008" y="3234"/>
              <a:ext cx="726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sz="1600">
                <a:solidFill>
                  <a:srgbClr val="FFFFFF"/>
                </a:solidFill>
                <a:latin typeface="Verdana" pitchFamily="34" charset="0"/>
              </a:endParaRPr>
            </a:p>
          </p:txBody>
        </p:sp>
      </p:grpSp>
      <p:grpSp>
        <p:nvGrpSpPr>
          <p:cNvPr id="16" name="Group 34"/>
          <p:cNvGrpSpPr>
            <a:grpSpLocks/>
          </p:cNvGrpSpPr>
          <p:nvPr/>
        </p:nvGrpSpPr>
        <p:grpSpPr bwMode="auto">
          <a:xfrm>
            <a:off x="914400" y="5414963"/>
            <a:ext cx="1152525" cy="681037"/>
            <a:chOff x="5008" y="3017"/>
            <a:chExt cx="726" cy="429"/>
          </a:xfrm>
        </p:grpSpPr>
        <p:grpSp>
          <p:nvGrpSpPr>
            <p:cNvPr id="20" name="Group 35"/>
            <p:cNvGrpSpPr>
              <a:grpSpLocks/>
            </p:cNvGrpSpPr>
            <p:nvPr/>
          </p:nvGrpSpPr>
          <p:grpSpPr bwMode="auto">
            <a:xfrm>
              <a:off x="5257" y="3017"/>
              <a:ext cx="247" cy="267"/>
              <a:chOff x="1837" y="1179"/>
              <a:chExt cx="247" cy="267"/>
            </a:xfrm>
          </p:grpSpPr>
          <p:sp>
            <p:nvSpPr>
              <p:cNvPr id="43" name="Oval 36"/>
              <p:cNvSpPr>
                <a:spLocks noChangeArrowheads="1"/>
              </p:cNvSpPr>
              <p:nvPr/>
            </p:nvSpPr>
            <p:spPr bwMode="auto">
              <a:xfrm>
                <a:off x="1837" y="1179"/>
                <a:ext cx="247" cy="267"/>
              </a:xfrm>
              <a:prstGeom prst="ellips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/>
                <a:endParaRPr lang="fr-BE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4" name="Text Box 37"/>
              <p:cNvSpPr txBox="1">
                <a:spLocks noChangeArrowheads="1"/>
              </p:cNvSpPr>
              <p:nvPr/>
            </p:nvSpPr>
            <p:spPr bwMode="auto">
              <a:xfrm>
                <a:off x="1845" y="1222"/>
                <a:ext cx="222" cy="204"/>
              </a:xfrm>
              <a:prstGeom prst="rect">
                <a:avLst/>
              </a:prstGeom>
              <a:solidFill>
                <a:srgbClr val="FFFF00">
                  <a:alpha val="0"/>
                </a:srgbClr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 algn="ctr">
                  <a:lnSpc>
                    <a:spcPct val="85000"/>
                  </a:lnSpc>
                  <a:spcBef>
                    <a:spcPct val="50000"/>
                  </a:spcBef>
                  <a:defRPr/>
                </a:pPr>
                <a:r>
                  <a:rPr lang="nl-BE" sz="2400" b="1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/>
                  </a:rPr>
                  <a:t>4</a:t>
                </a:r>
                <a:endParaRPr lang="nl-NL" sz="2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/>
                </a:endParaRPr>
              </a:p>
            </p:txBody>
          </p:sp>
        </p:grpSp>
        <p:sp>
          <p:nvSpPr>
            <p:cNvPr id="42" name="Text Box 38"/>
            <p:cNvSpPr txBox="1">
              <a:spLocks noChangeArrowheads="1"/>
            </p:cNvSpPr>
            <p:nvPr/>
          </p:nvSpPr>
          <p:spPr bwMode="auto">
            <a:xfrm>
              <a:off x="5008" y="3234"/>
              <a:ext cx="726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sz="1600">
                <a:solidFill>
                  <a:srgbClr val="FFFFFF"/>
                </a:solidFill>
                <a:latin typeface="Verdana" pitchFamily="34" charset="0"/>
              </a:endParaRPr>
            </a:p>
          </p:txBody>
        </p:sp>
      </p:grpSp>
      <p:grpSp>
        <p:nvGrpSpPr>
          <p:cNvPr id="21" name="Group 34"/>
          <p:cNvGrpSpPr>
            <a:grpSpLocks/>
          </p:cNvGrpSpPr>
          <p:nvPr/>
        </p:nvGrpSpPr>
        <p:grpSpPr bwMode="auto">
          <a:xfrm>
            <a:off x="228600" y="3738563"/>
            <a:ext cx="1152525" cy="681037"/>
            <a:chOff x="5008" y="3017"/>
            <a:chExt cx="726" cy="429"/>
          </a:xfrm>
        </p:grpSpPr>
        <p:grpSp>
          <p:nvGrpSpPr>
            <p:cNvPr id="25" name="Group 35"/>
            <p:cNvGrpSpPr>
              <a:grpSpLocks/>
            </p:cNvGrpSpPr>
            <p:nvPr/>
          </p:nvGrpSpPr>
          <p:grpSpPr bwMode="auto">
            <a:xfrm>
              <a:off x="5257" y="3017"/>
              <a:ext cx="247" cy="267"/>
              <a:chOff x="1837" y="1179"/>
              <a:chExt cx="247" cy="267"/>
            </a:xfrm>
          </p:grpSpPr>
          <p:sp>
            <p:nvSpPr>
              <p:cNvPr id="48" name="Oval 36"/>
              <p:cNvSpPr>
                <a:spLocks noChangeArrowheads="1"/>
              </p:cNvSpPr>
              <p:nvPr/>
            </p:nvSpPr>
            <p:spPr bwMode="auto">
              <a:xfrm>
                <a:off x="1837" y="1179"/>
                <a:ext cx="247" cy="267"/>
              </a:xfrm>
              <a:prstGeom prst="ellips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/>
                <a:endParaRPr lang="fr-BE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9" name="Text Box 37"/>
              <p:cNvSpPr txBox="1">
                <a:spLocks noChangeArrowheads="1"/>
              </p:cNvSpPr>
              <p:nvPr/>
            </p:nvSpPr>
            <p:spPr bwMode="auto">
              <a:xfrm>
                <a:off x="1845" y="1222"/>
                <a:ext cx="222" cy="204"/>
              </a:xfrm>
              <a:prstGeom prst="rect">
                <a:avLst/>
              </a:prstGeom>
              <a:solidFill>
                <a:srgbClr val="FFFF00">
                  <a:alpha val="0"/>
                </a:srgbClr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 algn="ctr">
                  <a:lnSpc>
                    <a:spcPct val="85000"/>
                  </a:lnSpc>
                  <a:spcBef>
                    <a:spcPct val="50000"/>
                  </a:spcBef>
                  <a:defRPr/>
                </a:pPr>
                <a:r>
                  <a:rPr lang="nl-BE" sz="2400" b="1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/>
                  </a:rPr>
                  <a:t>5</a:t>
                </a:r>
                <a:endParaRPr lang="nl-NL" sz="2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/>
                </a:endParaRPr>
              </a:p>
            </p:txBody>
          </p:sp>
        </p:grpSp>
        <p:sp>
          <p:nvSpPr>
            <p:cNvPr id="47" name="Text Box 38"/>
            <p:cNvSpPr txBox="1">
              <a:spLocks noChangeArrowheads="1"/>
            </p:cNvSpPr>
            <p:nvPr/>
          </p:nvSpPr>
          <p:spPr bwMode="auto">
            <a:xfrm>
              <a:off x="5008" y="3234"/>
              <a:ext cx="726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sz="1600">
                <a:solidFill>
                  <a:srgbClr val="FFFFFF"/>
                </a:solidFill>
                <a:latin typeface="Verdana" pitchFamily="34" charset="0"/>
              </a:endParaRPr>
            </a:p>
          </p:txBody>
        </p:sp>
      </p:grpSp>
      <p:grpSp>
        <p:nvGrpSpPr>
          <p:cNvPr id="26" name="Group 34"/>
          <p:cNvGrpSpPr>
            <a:grpSpLocks/>
          </p:cNvGrpSpPr>
          <p:nvPr/>
        </p:nvGrpSpPr>
        <p:grpSpPr bwMode="auto">
          <a:xfrm>
            <a:off x="7686675" y="3738563"/>
            <a:ext cx="1152525" cy="681037"/>
            <a:chOff x="5008" y="3017"/>
            <a:chExt cx="726" cy="429"/>
          </a:xfrm>
        </p:grpSpPr>
        <p:grpSp>
          <p:nvGrpSpPr>
            <p:cNvPr id="30" name="Group 35"/>
            <p:cNvGrpSpPr>
              <a:grpSpLocks/>
            </p:cNvGrpSpPr>
            <p:nvPr/>
          </p:nvGrpSpPr>
          <p:grpSpPr bwMode="auto">
            <a:xfrm>
              <a:off x="5257" y="3017"/>
              <a:ext cx="247" cy="267"/>
              <a:chOff x="1837" y="1179"/>
              <a:chExt cx="247" cy="267"/>
            </a:xfrm>
          </p:grpSpPr>
          <p:sp>
            <p:nvSpPr>
              <p:cNvPr id="53" name="Oval 36"/>
              <p:cNvSpPr>
                <a:spLocks noChangeArrowheads="1"/>
              </p:cNvSpPr>
              <p:nvPr/>
            </p:nvSpPr>
            <p:spPr bwMode="auto">
              <a:xfrm>
                <a:off x="1837" y="1179"/>
                <a:ext cx="247" cy="267"/>
              </a:xfrm>
              <a:prstGeom prst="ellips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/>
                <a:endParaRPr lang="fr-BE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4" name="Text Box 37"/>
              <p:cNvSpPr txBox="1">
                <a:spLocks noChangeArrowheads="1"/>
              </p:cNvSpPr>
              <p:nvPr/>
            </p:nvSpPr>
            <p:spPr bwMode="auto">
              <a:xfrm>
                <a:off x="1845" y="1222"/>
                <a:ext cx="222" cy="204"/>
              </a:xfrm>
              <a:prstGeom prst="rect">
                <a:avLst/>
              </a:prstGeom>
              <a:solidFill>
                <a:srgbClr val="FFFF00">
                  <a:alpha val="0"/>
                </a:srgbClr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 algn="ctr">
                  <a:lnSpc>
                    <a:spcPct val="85000"/>
                  </a:lnSpc>
                  <a:spcBef>
                    <a:spcPct val="50000"/>
                  </a:spcBef>
                  <a:defRPr/>
                </a:pPr>
                <a:r>
                  <a:rPr lang="nl-BE" sz="2400" b="1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/>
                  </a:rPr>
                  <a:t>2</a:t>
                </a:r>
                <a:endParaRPr lang="nl-NL" sz="2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/>
                </a:endParaRPr>
              </a:p>
            </p:txBody>
          </p:sp>
        </p:grpSp>
        <p:sp>
          <p:nvSpPr>
            <p:cNvPr id="52" name="Text Box 38"/>
            <p:cNvSpPr txBox="1">
              <a:spLocks noChangeArrowheads="1"/>
            </p:cNvSpPr>
            <p:nvPr/>
          </p:nvSpPr>
          <p:spPr bwMode="auto">
            <a:xfrm>
              <a:off x="5008" y="3234"/>
              <a:ext cx="726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sz="1600">
                <a:solidFill>
                  <a:srgbClr val="FFFFFF"/>
                </a:solidFill>
                <a:latin typeface="Verdana" pitchFamily="34" charset="0"/>
              </a:endParaRPr>
            </a:p>
          </p:txBody>
        </p:sp>
      </p:grpSp>
      <p:grpSp>
        <p:nvGrpSpPr>
          <p:cNvPr id="31" name="Group 34"/>
          <p:cNvGrpSpPr>
            <a:grpSpLocks/>
          </p:cNvGrpSpPr>
          <p:nvPr/>
        </p:nvGrpSpPr>
        <p:grpSpPr bwMode="auto">
          <a:xfrm>
            <a:off x="3962400" y="6176963"/>
            <a:ext cx="1152525" cy="681037"/>
            <a:chOff x="5008" y="3017"/>
            <a:chExt cx="726" cy="429"/>
          </a:xfrm>
        </p:grpSpPr>
        <p:grpSp>
          <p:nvGrpSpPr>
            <p:cNvPr id="35" name="Group 35"/>
            <p:cNvGrpSpPr>
              <a:grpSpLocks/>
            </p:cNvGrpSpPr>
            <p:nvPr/>
          </p:nvGrpSpPr>
          <p:grpSpPr bwMode="auto">
            <a:xfrm>
              <a:off x="5257" y="3017"/>
              <a:ext cx="247" cy="267"/>
              <a:chOff x="1837" y="1179"/>
              <a:chExt cx="247" cy="267"/>
            </a:xfrm>
          </p:grpSpPr>
          <p:sp>
            <p:nvSpPr>
              <p:cNvPr id="58" name="Oval 36"/>
              <p:cNvSpPr>
                <a:spLocks noChangeArrowheads="1"/>
              </p:cNvSpPr>
              <p:nvPr/>
            </p:nvSpPr>
            <p:spPr bwMode="auto">
              <a:xfrm>
                <a:off x="1837" y="1179"/>
                <a:ext cx="247" cy="267"/>
              </a:xfrm>
              <a:prstGeom prst="ellips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/>
                <a:endParaRPr lang="fr-BE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4" name="Text Box 37"/>
              <p:cNvSpPr txBox="1">
                <a:spLocks noChangeArrowheads="1"/>
              </p:cNvSpPr>
              <p:nvPr/>
            </p:nvSpPr>
            <p:spPr bwMode="auto">
              <a:xfrm>
                <a:off x="1845" y="1222"/>
                <a:ext cx="222" cy="204"/>
              </a:xfrm>
              <a:prstGeom prst="rect">
                <a:avLst/>
              </a:prstGeom>
              <a:solidFill>
                <a:srgbClr val="FFFF00">
                  <a:alpha val="0"/>
                </a:srgbClr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 algn="ctr">
                  <a:lnSpc>
                    <a:spcPct val="85000"/>
                  </a:lnSpc>
                  <a:spcBef>
                    <a:spcPct val="50000"/>
                  </a:spcBef>
                  <a:defRPr/>
                </a:pPr>
                <a:r>
                  <a:rPr lang="nl-BE" sz="2400" b="1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/>
                  </a:rPr>
                  <a:t>1</a:t>
                </a:r>
                <a:endParaRPr lang="nl-NL" sz="2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/>
                </a:endParaRPr>
              </a:p>
            </p:txBody>
          </p:sp>
        </p:grpSp>
        <p:sp>
          <p:nvSpPr>
            <p:cNvPr id="57" name="Text Box 38"/>
            <p:cNvSpPr txBox="1">
              <a:spLocks noChangeArrowheads="1"/>
            </p:cNvSpPr>
            <p:nvPr/>
          </p:nvSpPr>
          <p:spPr bwMode="auto">
            <a:xfrm>
              <a:off x="5008" y="3234"/>
              <a:ext cx="726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sz="1600">
                <a:solidFill>
                  <a:srgbClr val="FFFFFF"/>
                </a:solidFill>
                <a:latin typeface="Verdana" pitchFamily="34" charset="0"/>
              </a:endParaRPr>
            </a:p>
          </p:txBody>
        </p:sp>
      </p:grpSp>
      <p:sp>
        <p:nvSpPr>
          <p:cNvPr id="68" name="Ovaal 67"/>
          <p:cNvSpPr/>
          <p:nvPr/>
        </p:nvSpPr>
        <p:spPr>
          <a:xfrm>
            <a:off x="4724400" y="6096000"/>
            <a:ext cx="152400" cy="152400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5" name="Titel 1"/>
          <p:cNvSpPr txBox="1">
            <a:spLocks/>
          </p:cNvSpPr>
          <p:nvPr/>
        </p:nvSpPr>
        <p:spPr>
          <a:xfrm>
            <a:off x="-152400" y="0"/>
            <a:ext cx="9372600" cy="457200"/>
          </a:xfrm>
          <a:prstGeom prst="rect">
            <a:avLst/>
          </a:prstGeom>
          <a:solidFill>
            <a:schemeClr val="bg1">
              <a:alpha val="79000"/>
            </a:schemeClr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2400" b="1" dirty="0" smtClean="0">
                <a:latin typeface="ScalaPro-Bold" pitchFamily="50" charset="0"/>
                <a:ea typeface="+mj-ea"/>
                <a:cs typeface="+mj-cs"/>
              </a:rPr>
              <a:t>PRINCIPI </a:t>
            </a:r>
            <a:r>
              <a:rPr kumimoji="0" lang="nl-BE" sz="24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ScalaPro-Bold" pitchFamily="50" charset="0"/>
                <a:ea typeface="+mj-ea"/>
                <a:cs typeface="+mj-cs"/>
              </a:rPr>
              <a:t>-</a:t>
            </a:r>
            <a:r>
              <a:rPr kumimoji="0" lang="sl-SI" sz="24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ScalaPro-Bold" pitchFamily="50" charset="0"/>
                <a:ea typeface="+mj-ea"/>
                <a:cs typeface="+mj-cs"/>
              </a:rPr>
              <a:t> </a:t>
            </a:r>
            <a:r>
              <a:rPr lang="sl-SI" sz="2400" b="1" dirty="0" smtClean="0">
                <a:latin typeface="ScalaPro-Bold" pitchFamily="50" charset="0"/>
                <a:ea typeface="+mj-ea"/>
                <a:cs typeface="+mj-cs"/>
              </a:rPr>
              <a:t>FAZA NAPADA</a:t>
            </a:r>
            <a:endParaRPr kumimoji="0" lang="nl-BE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calaPro-Bold" pitchFamily="50" charset="0"/>
              <a:ea typeface="+mj-ea"/>
              <a:cs typeface="+mj-cs"/>
            </a:endParaRPr>
          </a:p>
        </p:txBody>
      </p:sp>
      <p:cxnSp>
        <p:nvCxnSpPr>
          <p:cNvPr id="40" name="Rechte verbindingslijn met pijl 39"/>
          <p:cNvCxnSpPr/>
          <p:nvPr/>
        </p:nvCxnSpPr>
        <p:spPr>
          <a:xfrm flipH="1">
            <a:off x="7000875" y="2294731"/>
            <a:ext cx="788988" cy="597694"/>
          </a:xfrm>
          <a:prstGeom prst="straightConnector1">
            <a:avLst/>
          </a:prstGeom>
          <a:ln w="38100">
            <a:solidFill>
              <a:schemeClr val="bg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Rechte verbindingslijn met pijl 65"/>
          <p:cNvCxnSpPr>
            <a:endCxn id="38" idx="1"/>
          </p:cNvCxnSpPr>
          <p:nvPr/>
        </p:nvCxnSpPr>
        <p:spPr>
          <a:xfrm flipV="1">
            <a:off x="4943475" y="5477036"/>
            <a:ext cx="2510112" cy="688268"/>
          </a:xfrm>
          <a:prstGeom prst="straightConnector1">
            <a:avLst/>
          </a:prstGeom>
          <a:ln w="38100">
            <a:solidFill>
              <a:schemeClr val="bg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Rechte verbindingslijn met pijl 69"/>
          <p:cNvCxnSpPr/>
          <p:nvPr/>
        </p:nvCxnSpPr>
        <p:spPr>
          <a:xfrm flipH="1" flipV="1">
            <a:off x="6876256" y="2968625"/>
            <a:ext cx="519114" cy="2275768"/>
          </a:xfrm>
          <a:prstGeom prst="straightConnector1">
            <a:avLst/>
          </a:prstGeom>
          <a:ln w="38100">
            <a:solidFill>
              <a:schemeClr val="bg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Rechte verbindingslijn met pijl 72"/>
          <p:cNvCxnSpPr/>
          <p:nvPr/>
        </p:nvCxnSpPr>
        <p:spPr>
          <a:xfrm flipH="1" flipV="1">
            <a:off x="7789863" y="1676400"/>
            <a:ext cx="304800" cy="1905001"/>
          </a:xfrm>
          <a:prstGeom prst="straightConnector1">
            <a:avLst/>
          </a:prstGeom>
          <a:ln w="38100">
            <a:solidFill>
              <a:schemeClr val="bg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Rechte verbindingslijn met pijl 76"/>
          <p:cNvCxnSpPr/>
          <p:nvPr/>
        </p:nvCxnSpPr>
        <p:spPr>
          <a:xfrm flipH="1" flipV="1">
            <a:off x="6883400" y="777052"/>
            <a:ext cx="853853" cy="1118150"/>
          </a:xfrm>
          <a:prstGeom prst="straightConnector1">
            <a:avLst/>
          </a:prstGeom>
          <a:ln w="38100">
            <a:solidFill>
              <a:schemeClr val="bg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Vrije vorm 71"/>
          <p:cNvSpPr/>
          <p:nvPr/>
        </p:nvSpPr>
        <p:spPr>
          <a:xfrm>
            <a:off x="5232400" y="777052"/>
            <a:ext cx="1651000" cy="150048"/>
          </a:xfrm>
          <a:custGeom>
            <a:avLst/>
            <a:gdLst>
              <a:gd name="connsiteX0" fmla="*/ 1651000 w 1651000"/>
              <a:gd name="connsiteY0" fmla="*/ 10348 h 150048"/>
              <a:gd name="connsiteX1" fmla="*/ 469900 w 1651000"/>
              <a:gd name="connsiteY1" fmla="*/ 10348 h 150048"/>
              <a:gd name="connsiteX2" fmla="*/ 0 w 1651000"/>
              <a:gd name="connsiteY2" fmla="*/ 150048 h 150048"/>
              <a:gd name="connsiteX3" fmla="*/ 0 w 1651000"/>
              <a:gd name="connsiteY3" fmla="*/ 150048 h 150048"/>
              <a:gd name="connsiteX4" fmla="*/ 0 w 1651000"/>
              <a:gd name="connsiteY4" fmla="*/ 150048 h 150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1000" h="150048">
                <a:moveTo>
                  <a:pt x="1651000" y="10348"/>
                </a:moveTo>
                <a:cubicBezTo>
                  <a:pt x="1257300" y="10348"/>
                  <a:pt x="745067" y="-12935"/>
                  <a:pt x="469900" y="10348"/>
                </a:cubicBezTo>
                <a:cubicBezTo>
                  <a:pt x="194733" y="33631"/>
                  <a:pt x="0" y="150048"/>
                  <a:pt x="0" y="150048"/>
                </a:cubicBezTo>
                <a:lnTo>
                  <a:pt x="0" y="150048"/>
                </a:lnTo>
                <a:lnTo>
                  <a:pt x="0" y="150048"/>
                </a:lnTo>
              </a:path>
            </a:pathLst>
          </a:custGeom>
          <a:noFill/>
          <a:ln w="38100">
            <a:solidFill>
              <a:srgbClr val="FFFFFF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2" name="Vrije vorm 81"/>
          <p:cNvSpPr/>
          <p:nvPr/>
        </p:nvSpPr>
        <p:spPr>
          <a:xfrm>
            <a:off x="3779912" y="665932"/>
            <a:ext cx="3082925" cy="458812"/>
          </a:xfrm>
          <a:custGeom>
            <a:avLst/>
            <a:gdLst>
              <a:gd name="connsiteX0" fmla="*/ 1651000 w 1651000"/>
              <a:gd name="connsiteY0" fmla="*/ 10348 h 150048"/>
              <a:gd name="connsiteX1" fmla="*/ 469900 w 1651000"/>
              <a:gd name="connsiteY1" fmla="*/ 10348 h 150048"/>
              <a:gd name="connsiteX2" fmla="*/ 0 w 1651000"/>
              <a:gd name="connsiteY2" fmla="*/ 150048 h 150048"/>
              <a:gd name="connsiteX3" fmla="*/ 0 w 1651000"/>
              <a:gd name="connsiteY3" fmla="*/ 150048 h 150048"/>
              <a:gd name="connsiteX4" fmla="*/ 0 w 1651000"/>
              <a:gd name="connsiteY4" fmla="*/ 150048 h 150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1000" h="150048">
                <a:moveTo>
                  <a:pt x="1651000" y="10348"/>
                </a:moveTo>
                <a:cubicBezTo>
                  <a:pt x="1257300" y="10348"/>
                  <a:pt x="745067" y="-12935"/>
                  <a:pt x="469900" y="10348"/>
                </a:cubicBezTo>
                <a:cubicBezTo>
                  <a:pt x="194733" y="33631"/>
                  <a:pt x="0" y="150048"/>
                  <a:pt x="0" y="150048"/>
                </a:cubicBezTo>
                <a:lnTo>
                  <a:pt x="0" y="150048"/>
                </a:lnTo>
                <a:lnTo>
                  <a:pt x="0" y="150048"/>
                </a:lnTo>
              </a:path>
            </a:pathLst>
          </a:custGeom>
          <a:noFill/>
          <a:ln w="38100">
            <a:solidFill>
              <a:srgbClr val="FFFFFF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83" name="Rechte verbindingslijn met pijl 82"/>
          <p:cNvCxnSpPr/>
          <p:nvPr/>
        </p:nvCxnSpPr>
        <p:spPr>
          <a:xfrm flipH="1">
            <a:off x="5105400" y="852076"/>
            <a:ext cx="1757437" cy="632708"/>
          </a:xfrm>
          <a:prstGeom prst="straightConnector1">
            <a:avLst/>
          </a:prstGeom>
          <a:ln w="38100">
            <a:solidFill>
              <a:schemeClr val="bg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Rechte verbindingslijn met pijl 85"/>
          <p:cNvCxnSpPr/>
          <p:nvPr/>
        </p:nvCxnSpPr>
        <p:spPr>
          <a:xfrm flipH="1" flipV="1">
            <a:off x="4943475" y="4162425"/>
            <a:ext cx="2366851" cy="1252539"/>
          </a:xfrm>
          <a:prstGeom prst="straightConnector1">
            <a:avLst/>
          </a:prstGeom>
          <a:ln w="38100">
            <a:solidFill>
              <a:schemeClr val="bg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Rechte verbindingslijn met pijl 88"/>
          <p:cNvCxnSpPr/>
          <p:nvPr/>
        </p:nvCxnSpPr>
        <p:spPr>
          <a:xfrm flipH="1" flipV="1">
            <a:off x="1185862" y="3407197"/>
            <a:ext cx="3016686" cy="626271"/>
          </a:xfrm>
          <a:prstGeom prst="straightConnector1">
            <a:avLst/>
          </a:prstGeom>
          <a:ln w="38100">
            <a:solidFill>
              <a:schemeClr val="bg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Rechte verbindingslijn met pijl 90"/>
          <p:cNvCxnSpPr/>
          <p:nvPr/>
        </p:nvCxnSpPr>
        <p:spPr>
          <a:xfrm flipH="1" flipV="1">
            <a:off x="5534819" y="3324225"/>
            <a:ext cx="1927908" cy="2243140"/>
          </a:xfrm>
          <a:prstGeom prst="straightConnector1">
            <a:avLst/>
          </a:prstGeom>
          <a:ln w="38100">
            <a:solidFill>
              <a:schemeClr val="bg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Rechte verbindingslijn met pijl 92"/>
          <p:cNvCxnSpPr/>
          <p:nvPr/>
        </p:nvCxnSpPr>
        <p:spPr>
          <a:xfrm flipH="1">
            <a:off x="4557377" y="3372356"/>
            <a:ext cx="878720" cy="578138"/>
          </a:xfrm>
          <a:prstGeom prst="straightConnector1">
            <a:avLst/>
          </a:prstGeom>
          <a:ln w="38100">
            <a:solidFill>
              <a:schemeClr val="bg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3687328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600" dirty="0" smtClean="0"/>
              <a:t>CLUB BRUGGE </a:t>
            </a:r>
            <a:endParaRPr lang="sl-SI" sz="360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2800" dirty="0" smtClean="0"/>
              <a:t>Soočenje z „realnostjo“ – A MOŠTVO      BELOFTEN (U-21)</a:t>
            </a:r>
          </a:p>
          <a:p>
            <a:r>
              <a:rPr lang="sl-SI" sz="2800" dirty="0" smtClean="0"/>
              <a:t>ACADEMIJA CLUB BRUGGE </a:t>
            </a:r>
            <a:r>
              <a:rPr lang="sl-SI" sz="2800" dirty="0" smtClean="0">
                <a:hlinkClick r:id="rId2" action="ppaction://hlinkfile"/>
              </a:rPr>
              <a:t>(posnetek)</a:t>
            </a:r>
            <a:endParaRPr lang="sl-SI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sl-SI" sz="2800" dirty="0" smtClean="0"/>
              <a:t>Najboljša akademija v Belgiji</a:t>
            </a:r>
          </a:p>
          <a:p>
            <a:pPr marL="514350" indent="-514350">
              <a:buFont typeface="+mj-lt"/>
              <a:buAutoNum type="arabicPeriod"/>
            </a:pPr>
            <a:r>
              <a:rPr lang="sl-SI" sz="2800" dirty="0" smtClean="0"/>
              <a:t>Prepoznavni v Evropi</a:t>
            </a:r>
          </a:p>
          <a:p>
            <a:pPr marL="514350" indent="-514350">
              <a:buFont typeface="+mj-lt"/>
              <a:buAutoNum type="arabicPeriod"/>
            </a:pPr>
            <a:r>
              <a:rPr lang="sl-SI" sz="2800" dirty="0" smtClean="0"/>
              <a:t>„Individualen</a:t>
            </a:r>
            <a:r>
              <a:rPr lang="sl-SI" sz="2800" dirty="0"/>
              <a:t>,</a:t>
            </a:r>
            <a:r>
              <a:rPr lang="sl-SI" sz="2800" dirty="0" smtClean="0"/>
              <a:t> profesionalen“ pristop pri treniranju</a:t>
            </a:r>
          </a:p>
          <a:p>
            <a:r>
              <a:rPr lang="sl-SI" sz="2800" dirty="0" smtClean="0"/>
              <a:t>Značilnosti okolja (FIFA </a:t>
            </a:r>
            <a:r>
              <a:rPr lang="sl-SI" sz="1600" dirty="0" smtClean="0"/>
              <a:t>7.1.2016 </a:t>
            </a:r>
            <a:r>
              <a:rPr lang="sl-SI" sz="2800" dirty="0" smtClean="0"/>
              <a:t>- </a:t>
            </a:r>
            <a:r>
              <a:rPr lang="sl-SI" sz="2800" dirty="0" err="1" smtClean="0"/>
              <a:t>1.</a:t>
            </a:r>
            <a:r>
              <a:rPr lang="sl-SI" sz="1600" dirty="0" err="1" smtClean="0"/>
              <a:t>mesto</a:t>
            </a:r>
            <a:r>
              <a:rPr lang="sl-SI" sz="1600" dirty="0"/>
              <a:t> </a:t>
            </a:r>
            <a:r>
              <a:rPr lang="sl-SI" sz="1600" dirty="0" smtClean="0"/>
              <a:t>– interes tujine, </a:t>
            </a:r>
            <a:r>
              <a:rPr lang="sl-SI" sz="2000" dirty="0" err="1" smtClean="0"/>
              <a:t>multinacionalna</a:t>
            </a:r>
            <a:r>
              <a:rPr lang="sl-SI" sz="2000" dirty="0" smtClean="0"/>
              <a:t> država, šola)</a:t>
            </a:r>
          </a:p>
          <a:p>
            <a:endParaRPr lang="sl-SI" sz="2800" dirty="0" smtClean="0"/>
          </a:p>
          <a:p>
            <a:endParaRPr lang="sl-SI" sz="2800" dirty="0"/>
          </a:p>
        </p:txBody>
      </p:sp>
      <p:sp>
        <p:nvSpPr>
          <p:cNvPr id="7" name="Desna puščica 6"/>
          <p:cNvSpPr/>
          <p:nvPr/>
        </p:nvSpPr>
        <p:spPr>
          <a:xfrm>
            <a:off x="6300192" y="1844824"/>
            <a:ext cx="288032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76672"/>
            <a:ext cx="573087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5549157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480291" y="237035"/>
            <a:ext cx="7354692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3200" b="1" noProof="0" dirty="0" smtClean="0">
                <a:latin typeface="+mj-lt"/>
                <a:ea typeface="+mj-ea"/>
                <a:cs typeface="+mj-cs"/>
              </a:rPr>
              <a:t>AKADEMIJA-NOGOMETNA FILOZOFIJA</a:t>
            </a:r>
            <a:endParaRPr kumimoji="0" lang="nl-NL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Subtitel 3"/>
          <p:cNvSpPr txBox="1">
            <a:spLocks/>
          </p:cNvSpPr>
          <p:nvPr/>
        </p:nvSpPr>
        <p:spPr>
          <a:xfrm>
            <a:off x="1434183" y="880578"/>
            <a:ext cx="6400800" cy="499457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nl-NL" sz="3200" dirty="0">
              <a:solidFill>
                <a:srgbClr val="AA7D06"/>
              </a:solidFill>
              <a:latin typeface="ScalaSansPro-Bold"/>
              <a:cs typeface="ScalaSansPro-Bold"/>
            </a:endParaRPr>
          </a:p>
        </p:txBody>
      </p:sp>
      <p:sp>
        <p:nvSpPr>
          <p:cNvPr id="5" name="Subtitel 3"/>
          <p:cNvSpPr txBox="1">
            <a:spLocks/>
          </p:cNvSpPr>
          <p:nvPr/>
        </p:nvSpPr>
        <p:spPr>
          <a:xfrm>
            <a:off x="637309" y="1581110"/>
            <a:ext cx="7850909" cy="461510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nl-NL" sz="2400" dirty="0" smtClean="0">
              <a:solidFill>
                <a:srgbClr val="AA7D06"/>
              </a:solidFill>
              <a:latin typeface="ScalaSansPro-Bold"/>
              <a:cs typeface="ScalaSansPro-Bold"/>
            </a:endParaRPr>
          </a:p>
          <a:p>
            <a:pPr marL="800100" lvl="1" indent="-342900">
              <a:spcBef>
                <a:spcPct val="20000"/>
              </a:spcBef>
              <a:buFont typeface="Arial"/>
              <a:buChar char="•"/>
            </a:pPr>
            <a:r>
              <a:rPr lang="sl-SI" sz="2000" dirty="0" smtClean="0">
                <a:cs typeface="ScalaSansPro-Bold"/>
              </a:rPr>
              <a:t>Hitra </a:t>
            </a:r>
            <a:r>
              <a:rPr lang="en-US" sz="2000" dirty="0" err="1" smtClean="0">
                <a:cs typeface="ScalaSansPro-Bold"/>
              </a:rPr>
              <a:t>tra</a:t>
            </a:r>
            <a:r>
              <a:rPr lang="sl-SI" sz="2000" dirty="0" err="1" smtClean="0">
                <a:cs typeface="ScalaSansPro-Bold"/>
              </a:rPr>
              <a:t>nzicija</a:t>
            </a:r>
            <a:endParaRPr lang="en-US" sz="2000" dirty="0" smtClean="0">
              <a:cs typeface="ScalaSansPro-Bold"/>
            </a:endParaRPr>
          </a:p>
          <a:p>
            <a:pPr marL="800100" lvl="1" indent="-342900">
              <a:spcBef>
                <a:spcPct val="20000"/>
              </a:spcBef>
              <a:buFont typeface="Arial"/>
              <a:buChar char="•"/>
            </a:pPr>
            <a:r>
              <a:rPr lang="sl-SI" sz="2000" dirty="0" smtClean="0">
                <a:cs typeface="ScalaSansPro-Bold"/>
              </a:rPr>
              <a:t>Igrati v obrambnem bloku</a:t>
            </a:r>
            <a:endParaRPr lang="en-US" sz="2000" dirty="0" smtClean="0">
              <a:cs typeface="ScalaSansPro-Bold"/>
            </a:endParaRPr>
          </a:p>
          <a:p>
            <a:pPr marL="1257300" lvl="2" indent="-342900">
              <a:spcBef>
                <a:spcPct val="20000"/>
              </a:spcBef>
              <a:buFont typeface="Courier New" pitchFamily="49" charset="0"/>
              <a:buChar char="o"/>
            </a:pPr>
            <a:r>
              <a:rPr lang="sl-SI" sz="2000" dirty="0" smtClean="0">
                <a:cs typeface="ScalaSansPro-Bold"/>
              </a:rPr>
              <a:t>komunikacija</a:t>
            </a:r>
            <a:endParaRPr lang="en-US" sz="2000" dirty="0" smtClean="0">
              <a:cs typeface="ScalaSansPro-Bold"/>
            </a:endParaRPr>
          </a:p>
          <a:p>
            <a:pPr marL="1257300" lvl="2" indent="-342900">
              <a:spcBef>
                <a:spcPct val="20000"/>
              </a:spcBef>
              <a:buFont typeface="Courier New" pitchFamily="49" charset="0"/>
              <a:buChar char="o"/>
            </a:pPr>
            <a:r>
              <a:rPr lang="en-US" sz="2000" dirty="0" smtClean="0">
                <a:cs typeface="ScalaSansPro-Bold"/>
              </a:rPr>
              <a:t>8-12m </a:t>
            </a:r>
            <a:r>
              <a:rPr lang="sl-SI" sz="2000" dirty="0" smtClean="0">
                <a:cs typeface="ScalaSansPro-Bold"/>
              </a:rPr>
              <a:t>razdalje med igralci</a:t>
            </a:r>
            <a:endParaRPr lang="en-US" sz="2000" dirty="0" smtClean="0">
              <a:cs typeface="ScalaSansPro-Bold"/>
            </a:endParaRPr>
          </a:p>
          <a:p>
            <a:pPr marL="800100" lvl="1" indent="-342900">
              <a:spcBef>
                <a:spcPct val="20000"/>
              </a:spcBef>
              <a:buFont typeface="Arial"/>
              <a:buChar char="•"/>
            </a:pPr>
            <a:r>
              <a:rPr lang="sl-SI" sz="2000" dirty="0" smtClean="0">
                <a:cs typeface="ScalaSansPro-Bold"/>
              </a:rPr>
              <a:t>Misli</a:t>
            </a:r>
            <a:r>
              <a:rPr lang="en-US" sz="2000" dirty="0" smtClean="0">
                <a:cs typeface="ScalaSansPro-Bold"/>
              </a:rPr>
              <a:t>!</a:t>
            </a:r>
          </a:p>
          <a:p>
            <a:pPr marL="800100" lvl="1" indent="-342900">
              <a:spcBef>
                <a:spcPct val="20000"/>
              </a:spcBef>
              <a:buFont typeface="Arial"/>
              <a:buChar char="•"/>
            </a:pPr>
            <a:r>
              <a:rPr lang="sl-SI" sz="2000" dirty="0" smtClean="0">
                <a:cs typeface="ScalaSansPro-Bold"/>
              </a:rPr>
              <a:t>Postavljati se v linijo podaje</a:t>
            </a:r>
            <a:endParaRPr lang="en-US" sz="2000" dirty="0" smtClean="0">
              <a:cs typeface="ScalaSansPro-Bold"/>
            </a:endParaRPr>
          </a:p>
          <a:p>
            <a:pPr marL="800100" lvl="1" indent="-342900">
              <a:spcBef>
                <a:spcPct val="20000"/>
              </a:spcBef>
              <a:buFont typeface="Arial"/>
              <a:buChar char="•"/>
            </a:pPr>
            <a:r>
              <a:rPr lang="sl-SI" sz="2000" dirty="0" smtClean="0">
                <a:cs typeface="ScalaSansPro-Bold"/>
              </a:rPr>
              <a:t>Omejuj tekmeca z usmerjanjem</a:t>
            </a:r>
            <a:r>
              <a:rPr lang="en-US" sz="2000" dirty="0" smtClean="0">
                <a:cs typeface="ScalaSansPro-Bold"/>
              </a:rPr>
              <a:t> </a:t>
            </a:r>
          </a:p>
          <a:p>
            <a:pPr marL="800100" lvl="1" indent="-342900">
              <a:spcBef>
                <a:spcPct val="20000"/>
              </a:spcBef>
              <a:buFont typeface="Arial"/>
              <a:buChar char="•"/>
            </a:pPr>
            <a:r>
              <a:rPr lang="sl-SI" sz="2000" dirty="0" err="1" smtClean="0">
                <a:cs typeface="ScalaSansPro-Bold"/>
              </a:rPr>
              <a:t>Presing</a:t>
            </a:r>
            <a:r>
              <a:rPr lang="sl-SI" sz="2000" dirty="0" smtClean="0">
                <a:cs typeface="ScalaSansPro-Bold"/>
              </a:rPr>
              <a:t> na tekmeca</a:t>
            </a:r>
            <a:endParaRPr lang="en-US" sz="2000" dirty="0" smtClean="0">
              <a:cs typeface="ScalaSansPro-Bold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nl-NL" sz="2400" dirty="0" smtClean="0">
              <a:solidFill>
                <a:srgbClr val="AA7D06"/>
              </a:solidFill>
              <a:latin typeface="ScalaSansPro-Bold"/>
              <a:cs typeface="ScalaSansPro-Bold"/>
            </a:endParaRPr>
          </a:p>
        </p:txBody>
      </p:sp>
      <p:sp>
        <p:nvSpPr>
          <p:cNvPr id="6" name="Subtitel 3"/>
          <p:cNvSpPr txBox="1">
            <a:spLocks/>
          </p:cNvSpPr>
          <p:nvPr/>
        </p:nvSpPr>
        <p:spPr>
          <a:xfrm>
            <a:off x="1432800" y="882359"/>
            <a:ext cx="7711200" cy="499457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sl-SI" sz="2800" dirty="0" smtClean="0">
              <a:solidFill>
                <a:srgbClr val="AA7D06"/>
              </a:solidFill>
              <a:latin typeface="ScalaSansPro-Bold"/>
              <a:cs typeface="ScalaSansPro-Bold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l-SI" sz="2800" dirty="0" smtClean="0">
                <a:solidFill>
                  <a:srgbClr val="AA7D06"/>
                </a:solidFill>
                <a:latin typeface="ScalaSansPro-Bold"/>
                <a:cs typeface="ScalaSansPro-Bold"/>
              </a:rPr>
              <a:t>PRINCIPI: faza branjenja</a:t>
            </a:r>
            <a:endParaRPr lang="nl-NL" sz="2800" dirty="0">
              <a:solidFill>
                <a:srgbClr val="AA7D06"/>
              </a:solidFill>
              <a:latin typeface="ScalaSansPro-Bold"/>
              <a:cs typeface="ScalaSansPro-Bold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716132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20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9575"/>
            <a:ext cx="8229600" cy="3844925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32100" name="Picture 4" descr="Voetbalterre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4938" y="457200"/>
            <a:ext cx="9363076" cy="648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609600" y="2133600"/>
            <a:ext cx="1152525" cy="681037"/>
            <a:chOff x="5008" y="3017"/>
            <a:chExt cx="726" cy="429"/>
          </a:xfrm>
        </p:grpSpPr>
        <p:grpSp>
          <p:nvGrpSpPr>
            <p:cNvPr id="3" name="Group 35"/>
            <p:cNvGrpSpPr>
              <a:grpSpLocks/>
            </p:cNvGrpSpPr>
            <p:nvPr/>
          </p:nvGrpSpPr>
          <p:grpSpPr bwMode="auto">
            <a:xfrm>
              <a:off x="5257" y="3017"/>
              <a:ext cx="247" cy="267"/>
              <a:chOff x="1837" y="1179"/>
              <a:chExt cx="247" cy="267"/>
            </a:xfrm>
          </p:grpSpPr>
          <p:sp>
            <p:nvSpPr>
              <p:cNvPr id="132131" name="Oval 36"/>
              <p:cNvSpPr>
                <a:spLocks noChangeArrowheads="1"/>
              </p:cNvSpPr>
              <p:nvPr/>
            </p:nvSpPr>
            <p:spPr bwMode="auto">
              <a:xfrm>
                <a:off x="1837" y="1179"/>
                <a:ext cx="247" cy="267"/>
              </a:xfrm>
              <a:prstGeom prst="ellips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/>
                <a:endParaRPr lang="fr-BE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45797" name="Text Box 37"/>
              <p:cNvSpPr txBox="1">
                <a:spLocks noChangeArrowheads="1"/>
              </p:cNvSpPr>
              <p:nvPr/>
            </p:nvSpPr>
            <p:spPr bwMode="auto">
              <a:xfrm>
                <a:off x="1845" y="1222"/>
                <a:ext cx="222" cy="204"/>
              </a:xfrm>
              <a:prstGeom prst="rect">
                <a:avLst/>
              </a:prstGeom>
              <a:solidFill>
                <a:srgbClr val="FFFF00">
                  <a:alpha val="0"/>
                </a:srgbClr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 algn="ctr">
                  <a:lnSpc>
                    <a:spcPct val="85000"/>
                  </a:lnSpc>
                  <a:spcBef>
                    <a:spcPct val="50000"/>
                  </a:spcBef>
                  <a:defRPr/>
                </a:pPr>
                <a:r>
                  <a:rPr lang="nl-BE" sz="24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/>
                  </a:rPr>
                  <a:t>11</a:t>
                </a:r>
                <a:endParaRPr lang="nl-NL" sz="2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/>
                </a:endParaRPr>
              </a:p>
            </p:txBody>
          </p:sp>
        </p:grpSp>
        <p:sp>
          <p:nvSpPr>
            <p:cNvPr id="132130" name="Text Box 38"/>
            <p:cNvSpPr txBox="1">
              <a:spLocks noChangeArrowheads="1"/>
            </p:cNvSpPr>
            <p:nvPr/>
          </p:nvSpPr>
          <p:spPr bwMode="auto">
            <a:xfrm>
              <a:off x="5008" y="3234"/>
              <a:ext cx="726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sz="1600">
                <a:solidFill>
                  <a:srgbClr val="FFFFFF"/>
                </a:solidFill>
                <a:latin typeface="Verdana" pitchFamily="34" charset="0"/>
              </a:endParaRPr>
            </a:p>
          </p:txBody>
        </p:sp>
      </p:grpSp>
      <p:grpSp>
        <p:nvGrpSpPr>
          <p:cNvPr id="4" name="Group 34"/>
          <p:cNvGrpSpPr>
            <a:grpSpLocks/>
          </p:cNvGrpSpPr>
          <p:nvPr/>
        </p:nvGrpSpPr>
        <p:grpSpPr bwMode="auto">
          <a:xfrm>
            <a:off x="3581400" y="1524000"/>
            <a:ext cx="1152525" cy="681037"/>
            <a:chOff x="5008" y="3017"/>
            <a:chExt cx="726" cy="429"/>
          </a:xfrm>
        </p:grpSpPr>
        <p:grpSp>
          <p:nvGrpSpPr>
            <p:cNvPr id="5" name="Group 35"/>
            <p:cNvGrpSpPr>
              <a:grpSpLocks/>
            </p:cNvGrpSpPr>
            <p:nvPr/>
          </p:nvGrpSpPr>
          <p:grpSpPr bwMode="auto">
            <a:xfrm>
              <a:off x="5257" y="3017"/>
              <a:ext cx="247" cy="267"/>
              <a:chOff x="1837" y="1179"/>
              <a:chExt cx="247" cy="267"/>
            </a:xfrm>
          </p:grpSpPr>
          <p:sp>
            <p:nvSpPr>
              <p:cNvPr id="62" name="Oval 36"/>
              <p:cNvSpPr>
                <a:spLocks noChangeArrowheads="1"/>
              </p:cNvSpPr>
              <p:nvPr/>
            </p:nvSpPr>
            <p:spPr bwMode="auto">
              <a:xfrm>
                <a:off x="1837" y="1179"/>
                <a:ext cx="247" cy="267"/>
              </a:xfrm>
              <a:prstGeom prst="ellips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/>
                <a:endParaRPr lang="fr-BE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3" name="Text Box 37"/>
              <p:cNvSpPr txBox="1">
                <a:spLocks noChangeArrowheads="1"/>
              </p:cNvSpPr>
              <p:nvPr/>
            </p:nvSpPr>
            <p:spPr bwMode="auto">
              <a:xfrm>
                <a:off x="1845" y="1222"/>
                <a:ext cx="222" cy="204"/>
              </a:xfrm>
              <a:prstGeom prst="rect">
                <a:avLst/>
              </a:prstGeom>
              <a:solidFill>
                <a:srgbClr val="FFFF00">
                  <a:alpha val="0"/>
                </a:srgbClr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 algn="ctr">
                  <a:lnSpc>
                    <a:spcPct val="85000"/>
                  </a:lnSpc>
                  <a:spcBef>
                    <a:spcPct val="50000"/>
                  </a:spcBef>
                  <a:defRPr/>
                </a:pPr>
                <a:r>
                  <a:rPr lang="nl-BE" sz="2400" b="1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/>
                  </a:rPr>
                  <a:t>9</a:t>
                </a:r>
                <a:endParaRPr lang="nl-NL" sz="2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/>
                </a:endParaRPr>
              </a:p>
            </p:txBody>
          </p:sp>
        </p:grpSp>
        <p:sp>
          <p:nvSpPr>
            <p:cNvPr id="61" name="Text Box 38"/>
            <p:cNvSpPr txBox="1">
              <a:spLocks noChangeArrowheads="1"/>
            </p:cNvSpPr>
            <p:nvPr/>
          </p:nvSpPr>
          <p:spPr bwMode="auto">
            <a:xfrm>
              <a:off x="5008" y="3234"/>
              <a:ext cx="726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sz="1600">
                <a:solidFill>
                  <a:srgbClr val="FFFFFF"/>
                </a:solidFill>
                <a:latin typeface="Verdana" pitchFamily="34" charset="0"/>
              </a:endParaRP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7381875" y="1828800"/>
            <a:ext cx="1152525" cy="681037"/>
            <a:chOff x="5008" y="3017"/>
            <a:chExt cx="726" cy="429"/>
          </a:xfrm>
        </p:grpSpPr>
        <p:grpSp>
          <p:nvGrpSpPr>
            <p:cNvPr id="7" name="Group 35"/>
            <p:cNvGrpSpPr>
              <a:grpSpLocks/>
            </p:cNvGrpSpPr>
            <p:nvPr/>
          </p:nvGrpSpPr>
          <p:grpSpPr bwMode="auto">
            <a:xfrm>
              <a:off x="5257" y="3017"/>
              <a:ext cx="247" cy="267"/>
              <a:chOff x="1837" y="1179"/>
              <a:chExt cx="247" cy="267"/>
            </a:xfrm>
          </p:grpSpPr>
          <p:sp>
            <p:nvSpPr>
              <p:cNvPr id="18" name="Oval 36"/>
              <p:cNvSpPr>
                <a:spLocks noChangeArrowheads="1"/>
              </p:cNvSpPr>
              <p:nvPr/>
            </p:nvSpPr>
            <p:spPr bwMode="auto">
              <a:xfrm>
                <a:off x="1837" y="1179"/>
                <a:ext cx="247" cy="267"/>
              </a:xfrm>
              <a:prstGeom prst="ellips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/>
                <a:endParaRPr lang="fr-BE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Text Box 37"/>
              <p:cNvSpPr txBox="1">
                <a:spLocks noChangeArrowheads="1"/>
              </p:cNvSpPr>
              <p:nvPr/>
            </p:nvSpPr>
            <p:spPr bwMode="auto">
              <a:xfrm>
                <a:off x="1845" y="1222"/>
                <a:ext cx="222" cy="204"/>
              </a:xfrm>
              <a:prstGeom prst="rect">
                <a:avLst/>
              </a:prstGeom>
              <a:solidFill>
                <a:srgbClr val="FFFF00">
                  <a:alpha val="0"/>
                </a:srgbClr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 algn="ctr">
                  <a:lnSpc>
                    <a:spcPct val="85000"/>
                  </a:lnSpc>
                  <a:spcBef>
                    <a:spcPct val="50000"/>
                  </a:spcBef>
                  <a:defRPr/>
                </a:pPr>
                <a:r>
                  <a:rPr lang="nl-BE" sz="2400" b="1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/>
                  </a:rPr>
                  <a:t>7</a:t>
                </a:r>
                <a:endParaRPr lang="nl-NL" sz="2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/>
                </a:endParaRPr>
              </a:p>
            </p:txBody>
          </p:sp>
        </p:grpSp>
        <p:sp>
          <p:nvSpPr>
            <p:cNvPr id="17" name="Text Box 38"/>
            <p:cNvSpPr txBox="1">
              <a:spLocks noChangeArrowheads="1"/>
            </p:cNvSpPr>
            <p:nvPr/>
          </p:nvSpPr>
          <p:spPr bwMode="auto">
            <a:xfrm>
              <a:off x="5008" y="3234"/>
              <a:ext cx="726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sz="1600">
                <a:solidFill>
                  <a:srgbClr val="FFFFFF"/>
                </a:solidFill>
                <a:latin typeface="Verdana" pitchFamily="34" charset="0"/>
              </a:endParaRPr>
            </a:p>
          </p:txBody>
        </p:sp>
      </p:grpSp>
      <p:grpSp>
        <p:nvGrpSpPr>
          <p:cNvPr id="8" name="Group 34"/>
          <p:cNvGrpSpPr>
            <a:grpSpLocks/>
          </p:cNvGrpSpPr>
          <p:nvPr/>
        </p:nvGrpSpPr>
        <p:grpSpPr bwMode="auto">
          <a:xfrm>
            <a:off x="4943475" y="2824163"/>
            <a:ext cx="1152525" cy="681037"/>
            <a:chOff x="5008" y="3017"/>
            <a:chExt cx="726" cy="429"/>
          </a:xfrm>
        </p:grpSpPr>
        <p:grpSp>
          <p:nvGrpSpPr>
            <p:cNvPr id="9" name="Group 35"/>
            <p:cNvGrpSpPr>
              <a:grpSpLocks/>
            </p:cNvGrpSpPr>
            <p:nvPr/>
          </p:nvGrpSpPr>
          <p:grpSpPr bwMode="auto">
            <a:xfrm>
              <a:off x="5257" y="3017"/>
              <a:ext cx="247" cy="267"/>
              <a:chOff x="1837" y="1179"/>
              <a:chExt cx="247" cy="267"/>
            </a:xfrm>
          </p:grpSpPr>
          <p:sp>
            <p:nvSpPr>
              <p:cNvPr id="23" name="Oval 36"/>
              <p:cNvSpPr>
                <a:spLocks noChangeArrowheads="1"/>
              </p:cNvSpPr>
              <p:nvPr/>
            </p:nvSpPr>
            <p:spPr bwMode="auto">
              <a:xfrm>
                <a:off x="1837" y="1179"/>
                <a:ext cx="247" cy="267"/>
              </a:xfrm>
              <a:prstGeom prst="ellips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/>
                <a:endParaRPr lang="fr-BE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Text Box 37"/>
              <p:cNvSpPr txBox="1">
                <a:spLocks noChangeArrowheads="1"/>
              </p:cNvSpPr>
              <p:nvPr/>
            </p:nvSpPr>
            <p:spPr bwMode="auto">
              <a:xfrm>
                <a:off x="1845" y="1222"/>
                <a:ext cx="222" cy="204"/>
              </a:xfrm>
              <a:prstGeom prst="rect">
                <a:avLst/>
              </a:prstGeom>
              <a:solidFill>
                <a:srgbClr val="FFFF00">
                  <a:alpha val="0"/>
                </a:srgbClr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 algn="ctr">
                  <a:lnSpc>
                    <a:spcPct val="85000"/>
                  </a:lnSpc>
                  <a:spcBef>
                    <a:spcPct val="50000"/>
                  </a:spcBef>
                  <a:defRPr/>
                </a:pPr>
                <a:r>
                  <a:rPr lang="nl-BE" sz="2400" b="1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/>
                  </a:rPr>
                  <a:t>10</a:t>
                </a:r>
                <a:endParaRPr lang="nl-NL" sz="2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/>
                </a:endParaRPr>
              </a:p>
            </p:txBody>
          </p:sp>
        </p:grpSp>
        <p:sp>
          <p:nvSpPr>
            <p:cNvPr id="22" name="Text Box 38"/>
            <p:cNvSpPr txBox="1">
              <a:spLocks noChangeArrowheads="1"/>
            </p:cNvSpPr>
            <p:nvPr/>
          </p:nvSpPr>
          <p:spPr bwMode="auto">
            <a:xfrm>
              <a:off x="5008" y="3234"/>
              <a:ext cx="726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sz="1600">
                <a:solidFill>
                  <a:srgbClr val="FFFFFF"/>
                </a:solidFill>
                <a:latin typeface="Verdana" pitchFamily="34" charset="0"/>
              </a:endParaRPr>
            </a:p>
          </p:txBody>
        </p:sp>
      </p:grpSp>
      <p:grpSp>
        <p:nvGrpSpPr>
          <p:cNvPr id="10" name="Group 34"/>
          <p:cNvGrpSpPr>
            <a:grpSpLocks/>
          </p:cNvGrpSpPr>
          <p:nvPr/>
        </p:nvGrpSpPr>
        <p:grpSpPr bwMode="auto">
          <a:xfrm>
            <a:off x="2276475" y="2824163"/>
            <a:ext cx="1152525" cy="681037"/>
            <a:chOff x="5008" y="3017"/>
            <a:chExt cx="726" cy="429"/>
          </a:xfrm>
        </p:grpSpPr>
        <p:grpSp>
          <p:nvGrpSpPr>
            <p:cNvPr id="11" name="Group 35"/>
            <p:cNvGrpSpPr>
              <a:grpSpLocks/>
            </p:cNvGrpSpPr>
            <p:nvPr/>
          </p:nvGrpSpPr>
          <p:grpSpPr bwMode="auto">
            <a:xfrm>
              <a:off x="5257" y="3017"/>
              <a:ext cx="247" cy="267"/>
              <a:chOff x="1837" y="1179"/>
              <a:chExt cx="247" cy="267"/>
            </a:xfrm>
          </p:grpSpPr>
          <p:sp>
            <p:nvSpPr>
              <p:cNvPr id="28" name="Oval 36"/>
              <p:cNvSpPr>
                <a:spLocks noChangeArrowheads="1"/>
              </p:cNvSpPr>
              <p:nvPr/>
            </p:nvSpPr>
            <p:spPr bwMode="auto">
              <a:xfrm>
                <a:off x="1837" y="1179"/>
                <a:ext cx="247" cy="267"/>
              </a:xfrm>
              <a:prstGeom prst="ellips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/>
                <a:endParaRPr lang="fr-BE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9" name="Text Box 37"/>
              <p:cNvSpPr txBox="1">
                <a:spLocks noChangeArrowheads="1"/>
              </p:cNvSpPr>
              <p:nvPr/>
            </p:nvSpPr>
            <p:spPr bwMode="auto">
              <a:xfrm>
                <a:off x="1845" y="1222"/>
                <a:ext cx="222" cy="204"/>
              </a:xfrm>
              <a:prstGeom prst="rect">
                <a:avLst/>
              </a:prstGeom>
              <a:solidFill>
                <a:srgbClr val="FFFF00">
                  <a:alpha val="0"/>
                </a:srgbClr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 algn="ctr">
                  <a:lnSpc>
                    <a:spcPct val="85000"/>
                  </a:lnSpc>
                  <a:spcBef>
                    <a:spcPct val="50000"/>
                  </a:spcBef>
                  <a:defRPr/>
                </a:pPr>
                <a:r>
                  <a:rPr lang="nl-BE" sz="2400" b="1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/>
                  </a:rPr>
                  <a:t>8</a:t>
                </a:r>
                <a:endParaRPr lang="nl-NL" sz="2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/>
                </a:endParaRPr>
              </a:p>
            </p:txBody>
          </p:sp>
        </p:grpSp>
        <p:sp>
          <p:nvSpPr>
            <p:cNvPr id="27" name="Text Box 38"/>
            <p:cNvSpPr txBox="1">
              <a:spLocks noChangeArrowheads="1"/>
            </p:cNvSpPr>
            <p:nvPr/>
          </p:nvSpPr>
          <p:spPr bwMode="auto">
            <a:xfrm>
              <a:off x="5008" y="3234"/>
              <a:ext cx="726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sz="1600">
                <a:solidFill>
                  <a:srgbClr val="FFFFFF"/>
                </a:solidFill>
                <a:latin typeface="Verdana" pitchFamily="34" charset="0"/>
              </a:endParaRPr>
            </a:p>
          </p:txBody>
        </p:sp>
      </p:grpSp>
      <p:grpSp>
        <p:nvGrpSpPr>
          <p:cNvPr id="12" name="Group 34"/>
          <p:cNvGrpSpPr>
            <a:grpSpLocks/>
          </p:cNvGrpSpPr>
          <p:nvPr/>
        </p:nvGrpSpPr>
        <p:grpSpPr bwMode="auto">
          <a:xfrm>
            <a:off x="3429000" y="3581400"/>
            <a:ext cx="1152525" cy="681037"/>
            <a:chOff x="5008" y="3017"/>
            <a:chExt cx="726" cy="429"/>
          </a:xfrm>
        </p:grpSpPr>
        <p:grpSp>
          <p:nvGrpSpPr>
            <p:cNvPr id="13" name="Group 35"/>
            <p:cNvGrpSpPr>
              <a:grpSpLocks/>
            </p:cNvGrpSpPr>
            <p:nvPr/>
          </p:nvGrpSpPr>
          <p:grpSpPr bwMode="auto">
            <a:xfrm>
              <a:off x="5257" y="3017"/>
              <a:ext cx="247" cy="267"/>
              <a:chOff x="1837" y="1179"/>
              <a:chExt cx="247" cy="267"/>
            </a:xfrm>
          </p:grpSpPr>
          <p:sp>
            <p:nvSpPr>
              <p:cNvPr id="33" name="Oval 36"/>
              <p:cNvSpPr>
                <a:spLocks noChangeArrowheads="1"/>
              </p:cNvSpPr>
              <p:nvPr/>
            </p:nvSpPr>
            <p:spPr bwMode="auto">
              <a:xfrm>
                <a:off x="1837" y="1179"/>
                <a:ext cx="247" cy="267"/>
              </a:xfrm>
              <a:prstGeom prst="ellips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/>
                <a:endParaRPr lang="fr-BE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4" name="Text Box 37"/>
              <p:cNvSpPr txBox="1">
                <a:spLocks noChangeArrowheads="1"/>
              </p:cNvSpPr>
              <p:nvPr/>
            </p:nvSpPr>
            <p:spPr bwMode="auto">
              <a:xfrm>
                <a:off x="1845" y="1222"/>
                <a:ext cx="222" cy="204"/>
              </a:xfrm>
              <a:prstGeom prst="rect">
                <a:avLst/>
              </a:prstGeom>
              <a:solidFill>
                <a:srgbClr val="FFFF00">
                  <a:alpha val="0"/>
                </a:srgbClr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 algn="ctr">
                  <a:lnSpc>
                    <a:spcPct val="85000"/>
                  </a:lnSpc>
                  <a:spcBef>
                    <a:spcPct val="50000"/>
                  </a:spcBef>
                  <a:defRPr/>
                </a:pPr>
                <a:r>
                  <a:rPr lang="nl-BE" sz="2400" b="1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/>
                  </a:rPr>
                  <a:t>6</a:t>
                </a:r>
                <a:endParaRPr lang="nl-NL" sz="2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/>
                </a:endParaRPr>
              </a:p>
            </p:txBody>
          </p:sp>
        </p:grpSp>
        <p:sp>
          <p:nvSpPr>
            <p:cNvPr id="32" name="Text Box 38"/>
            <p:cNvSpPr txBox="1">
              <a:spLocks noChangeArrowheads="1"/>
            </p:cNvSpPr>
            <p:nvPr/>
          </p:nvSpPr>
          <p:spPr bwMode="auto">
            <a:xfrm>
              <a:off x="5008" y="3234"/>
              <a:ext cx="726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sz="1600">
                <a:solidFill>
                  <a:srgbClr val="FFFFFF"/>
                </a:solidFill>
                <a:latin typeface="Verdana" pitchFamily="34" charset="0"/>
              </a:endParaRPr>
            </a:p>
          </p:txBody>
        </p:sp>
      </p:grpSp>
      <p:grpSp>
        <p:nvGrpSpPr>
          <p:cNvPr id="14" name="Group 34"/>
          <p:cNvGrpSpPr>
            <a:grpSpLocks/>
          </p:cNvGrpSpPr>
          <p:nvPr/>
        </p:nvGrpSpPr>
        <p:grpSpPr bwMode="auto">
          <a:xfrm>
            <a:off x="3733800" y="4495800"/>
            <a:ext cx="1152525" cy="681037"/>
            <a:chOff x="5008" y="3017"/>
            <a:chExt cx="726" cy="429"/>
          </a:xfrm>
        </p:grpSpPr>
        <p:grpSp>
          <p:nvGrpSpPr>
            <p:cNvPr id="15" name="Group 35"/>
            <p:cNvGrpSpPr>
              <a:grpSpLocks/>
            </p:cNvGrpSpPr>
            <p:nvPr/>
          </p:nvGrpSpPr>
          <p:grpSpPr bwMode="auto">
            <a:xfrm>
              <a:off x="5257" y="3017"/>
              <a:ext cx="247" cy="267"/>
              <a:chOff x="1837" y="1179"/>
              <a:chExt cx="247" cy="267"/>
            </a:xfrm>
          </p:grpSpPr>
          <p:sp>
            <p:nvSpPr>
              <p:cNvPr id="38" name="Oval 36"/>
              <p:cNvSpPr>
                <a:spLocks noChangeArrowheads="1"/>
              </p:cNvSpPr>
              <p:nvPr/>
            </p:nvSpPr>
            <p:spPr bwMode="auto">
              <a:xfrm>
                <a:off x="1837" y="1179"/>
                <a:ext cx="247" cy="267"/>
              </a:xfrm>
              <a:prstGeom prst="ellips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/>
                <a:endParaRPr lang="fr-BE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9" name="Text Box 37"/>
              <p:cNvSpPr txBox="1">
                <a:spLocks noChangeArrowheads="1"/>
              </p:cNvSpPr>
              <p:nvPr/>
            </p:nvSpPr>
            <p:spPr bwMode="auto">
              <a:xfrm>
                <a:off x="1845" y="1222"/>
                <a:ext cx="222" cy="204"/>
              </a:xfrm>
              <a:prstGeom prst="rect">
                <a:avLst/>
              </a:prstGeom>
              <a:solidFill>
                <a:srgbClr val="FFFF00">
                  <a:alpha val="0"/>
                </a:srgbClr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 algn="ctr">
                  <a:lnSpc>
                    <a:spcPct val="85000"/>
                  </a:lnSpc>
                  <a:spcBef>
                    <a:spcPct val="50000"/>
                  </a:spcBef>
                  <a:defRPr/>
                </a:pPr>
                <a:r>
                  <a:rPr lang="nl-BE" sz="2400" b="1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/>
                  </a:rPr>
                  <a:t>3</a:t>
                </a:r>
                <a:endParaRPr lang="nl-NL" sz="2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/>
                </a:endParaRPr>
              </a:p>
            </p:txBody>
          </p:sp>
        </p:grpSp>
        <p:sp>
          <p:nvSpPr>
            <p:cNvPr id="37" name="Text Box 38"/>
            <p:cNvSpPr txBox="1">
              <a:spLocks noChangeArrowheads="1"/>
            </p:cNvSpPr>
            <p:nvPr/>
          </p:nvSpPr>
          <p:spPr bwMode="auto">
            <a:xfrm>
              <a:off x="5008" y="3234"/>
              <a:ext cx="726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sz="1600">
                <a:solidFill>
                  <a:srgbClr val="FFFFFF"/>
                </a:solidFill>
                <a:latin typeface="Verdana" pitchFamily="34" charset="0"/>
              </a:endParaRPr>
            </a:p>
          </p:txBody>
        </p:sp>
      </p:grpSp>
      <p:grpSp>
        <p:nvGrpSpPr>
          <p:cNvPr id="16" name="Group 34"/>
          <p:cNvGrpSpPr>
            <a:grpSpLocks/>
          </p:cNvGrpSpPr>
          <p:nvPr/>
        </p:nvGrpSpPr>
        <p:grpSpPr bwMode="auto">
          <a:xfrm>
            <a:off x="2057400" y="4419600"/>
            <a:ext cx="1152525" cy="681037"/>
            <a:chOff x="5008" y="3017"/>
            <a:chExt cx="726" cy="429"/>
          </a:xfrm>
        </p:grpSpPr>
        <p:grpSp>
          <p:nvGrpSpPr>
            <p:cNvPr id="20" name="Group 35"/>
            <p:cNvGrpSpPr>
              <a:grpSpLocks/>
            </p:cNvGrpSpPr>
            <p:nvPr/>
          </p:nvGrpSpPr>
          <p:grpSpPr bwMode="auto">
            <a:xfrm>
              <a:off x="5257" y="3017"/>
              <a:ext cx="247" cy="267"/>
              <a:chOff x="1837" y="1179"/>
              <a:chExt cx="247" cy="267"/>
            </a:xfrm>
          </p:grpSpPr>
          <p:sp>
            <p:nvSpPr>
              <p:cNvPr id="43" name="Oval 36"/>
              <p:cNvSpPr>
                <a:spLocks noChangeArrowheads="1"/>
              </p:cNvSpPr>
              <p:nvPr/>
            </p:nvSpPr>
            <p:spPr bwMode="auto">
              <a:xfrm>
                <a:off x="1837" y="1179"/>
                <a:ext cx="247" cy="267"/>
              </a:xfrm>
              <a:prstGeom prst="ellips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/>
                <a:endParaRPr lang="fr-BE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4" name="Text Box 37"/>
              <p:cNvSpPr txBox="1">
                <a:spLocks noChangeArrowheads="1"/>
              </p:cNvSpPr>
              <p:nvPr/>
            </p:nvSpPr>
            <p:spPr bwMode="auto">
              <a:xfrm>
                <a:off x="1845" y="1222"/>
                <a:ext cx="222" cy="204"/>
              </a:xfrm>
              <a:prstGeom prst="rect">
                <a:avLst/>
              </a:prstGeom>
              <a:solidFill>
                <a:srgbClr val="FFFF00">
                  <a:alpha val="0"/>
                </a:srgbClr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 algn="ctr">
                  <a:lnSpc>
                    <a:spcPct val="85000"/>
                  </a:lnSpc>
                  <a:spcBef>
                    <a:spcPct val="50000"/>
                  </a:spcBef>
                  <a:defRPr/>
                </a:pPr>
                <a:r>
                  <a:rPr lang="nl-BE" sz="2400" b="1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/>
                  </a:rPr>
                  <a:t>4</a:t>
                </a:r>
                <a:endParaRPr lang="nl-NL" sz="2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/>
                </a:endParaRPr>
              </a:p>
            </p:txBody>
          </p:sp>
        </p:grpSp>
        <p:sp>
          <p:nvSpPr>
            <p:cNvPr id="42" name="Text Box 38"/>
            <p:cNvSpPr txBox="1">
              <a:spLocks noChangeArrowheads="1"/>
            </p:cNvSpPr>
            <p:nvPr/>
          </p:nvSpPr>
          <p:spPr bwMode="auto">
            <a:xfrm>
              <a:off x="5008" y="3234"/>
              <a:ext cx="726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sz="1600">
                <a:solidFill>
                  <a:srgbClr val="FFFFFF"/>
                </a:solidFill>
                <a:latin typeface="Verdana" pitchFamily="34" charset="0"/>
              </a:endParaRPr>
            </a:p>
          </p:txBody>
        </p:sp>
      </p:grpSp>
      <p:grpSp>
        <p:nvGrpSpPr>
          <p:cNvPr id="21" name="Group 34"/>
          <p:cNvGrpSpPr>
            <a:grpSpLocks/>
          </p:cNvGrpSpPr>
          <p:nvPr/>
        </p:nvGrpSpPr>
        <p:grpSpPr bwMode="auto">
          <a:xfrm>
            <a:off x="609600" y="3886200"/>
            <a:ext cx="1152525" cy="681037"/>
            <a:chOff x="5008" y="3017"/>
            <a:chExt cx="726" cy="429"/>
          </a:xfrm>
        </p:grpSpPr>
        <p:grpSp>
          <p:nvGrpSpPr>
            <p:cNvPr id="25" name="Group 35"/>
            <p:cNvGrpSpPr>
              <a:grpSpLocks/>
            </p:cNvGrpSpPr>
            <p:nvPr/>
          </p:nvGrpSpPr>
          <p:grpSpPr bwMode="auto">
            <a:xfrm>
              <a:off x="5257" y="3017"/>
              <a:ext cx="247" cy="267"/>
              <a:chOff x="1837" y="1179"/>
              <a:chExt cx="247" cy="267"/>
            </a:xfrm>
          </p:grpSpPr>
          <p:sp>
            <p:nvSpPr>
              <p:cNvPr id="48" name="Oval 36"/>
              <p:cNvSpPr>
                <a:spLocks noChangeArrowheads="1"/>
              </p:cNvSpPr>
              <p:nvPr/>
            </p:nvSpPr>
            <p:spPr bwMode="auto">
              <a:xfrm>
                <a:off x="1837" y="1179"/>
                <a:ext cx="247" cy="267"/>
              </a:xfrm>
              <a:prstGeom prst="ellips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/>
                <a:endParaRPr lang="fr-BE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9" name="Text Box 37"/>
              <p:cNvSpPr txBox="1">
                <a:spLocks noChangeArrowheads="1"/>
              </p:cNvSpPr>
              <p:nvPr/>
            </p:nvSpPr>
            <p:spPr bwMode="auto">
              <a:xfrm>
                <a:off x="1845" y="1222"/>
                <a:ext cx="222" cy="204"/>
              </a:xfrm>
              <a:prstGeom prst="rect">
                <a:avLst/>
              </a:prstGeom>
              <a:solidFill>
                <a:srgbClr val="FFFF00">
                  <a:alpha val="0"/>
                </a:srgbClr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 algn="ctr">
                  <a:lnSpc>
                    <a:spcPct val="85000"/>
                  </a:lnSpc>
                  <a:spcBef>
                    <a:spcPct val="50000"/>
                  </a:spcBef>
                  <a:defRPr/>
                </a:pPr>
                <a:r>
                  <a:rPr lang="nl-BE" sz="2400" b="1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/>
                  </a:rPr>
                  <a:t>5</a:t>
                </a:r>
                <a:endParaRPr lang="nl-NL" sz="2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/>
                </a:endParaRPr>
              </a:p>
            </p:txBody>
          </p:sp>
        </p:grpSp>
        <p:sp>
          <p:nvSpPr>
            <p:cNvPr id="47" name="Text Box 38"/>
            <p:cNvSpPr txBox="1">
              <a:spLocks noChangeArrowheads="1"/>
            </p:cNvSpPr>
            <p:nvPr/>
          </p:nvSpPr>
          <p:spPr bwMode="auto">
            <a:xfrm>
              <a:off x="5008" y="3234"/>
              <a:ext cx="726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sz="1600">
                <a:solidFill>
                  <a:srgbClr val="FFFFFF"/>
                </a:solidFill>
                <a:latin typeface="Verdana" pitchFamily="34" charset="0"/>
              </a:endParaRPr>
            </a:p>
          </p:txBody>
        </p:sp>
      </p:grpSp>
      <p:grpSp>
        <p:nvGrpSpPr>
          <p:cNvPr id="26" name="Group 34"/>
          <p:cNvGrpSpPr>
            <a:grpSpLocks/>
          </p:cNvGrpSpPr>
          <p:nvPr/>
        </p:nvGrpSpPr>
        <p:grpSpPr bwMode="auto">
          <a:xfrm>
            <a:off x="5334000" y="4495800"/>
            <a:ext cx="1152525" cy="681037"/>
            <a:chOff x="5008" y="3017"/>
            <a:chExt cx="726" cy="429"/>
          </a:xfrm>
        </p:grpSpPr>
        <p:grpSp>
          <p:nvGrpSpPr>
            <p:cNvPr id="30" name="Group 35"/>
            <p:cNvGrpSpPr>
              <a:grpSpLocks/>
            </p:cNvGrpSpPr>
            <p:nvPr/>
          </p:nvGrpSpPr>
          <p:grpSpPr bwMode="auto">
            <a:xfrm>
              <a:off x="5257" y="3017"/>
              <a:ext cx="247" cy="267"/>
              <a:chOff x="1837" y="1179"/>
              <a:chExt cx="247" cy="267"/>
            </a:xfrm>
          </p:grpSpPr>
          <p:sp>
            <p:nvSpPr>
              <p:cNvPr id="53" name="Oval 36"/>
              <p:cNvSpPr>
                <a:spLocks noChangeArrowheads="1"/>
              </p:cNvSpPr>
              <p:nvPr/>
            </p:nvSpPr>
            <p:spPr bwMode="auto">
              <a:xfrm>
                <a:off x="1837" y="1179"/>
                <a:ext cx="247" cy="267"/>
              </a:xfrm>
              <a:prstGeom prst="ellips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/>
                <a:endParaRPr lang="fr-BE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4" name="Text Box 37"/>
              <p:cNvSpPr txBox="1">
                <a:spLocks noChangeArrowheads="1"/>
              </p:cNvSpPr>
              <p:nvPr/>
            </p:nvSpPr>
            <p:spPr bwMode="auto">
              <a:xfrm>
                <a:off x="1845" y="1222"/>
                <a:ext cx="222" cy="204"/>
              </a:xfrm>
              <a:prstGeom prst="rect">
                <a:avLst/>
              </a:prstGeom>
              <a:solidFill>
                <a:srgbClr val="FFFF00">
                  <a:alpha val="0"/>
                </a:srgbClr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 algn="ctr">
                  <a:lnSpc>
                    <a:spcPct val="85000"/>
                  </a:lnSpc>
                  <a:spcBef>
                    <a:spcPct val="50000"/>
                  </a:spcBef>
                  <a:defRPr/>
                </a:pPr>
                <a:r>
                  <a:rPr lang="nl-BE" sz="2400" b="1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/>
                  </a:rPr>
                  <a:t>2</a:t>
                </a:r>
                <a:endParaRPr lang="nl-NL" sz="2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/>
                </a:endParaRPr>
              </a:p>
            </p:txBody>
          </p:sp>
        </p:grpSp>
        <p:sp>
          <p:nvSpPr>
            <p:cNvPr id="52" name="Text Box 38"/>
            <p:cNvSpPr txBox="1">
              <a:spLocks noChangeArrowheads="1"/>
            </p:cNvSpPr>
            <p:nvPr/>
          </p:nvSpPr>
          <p:spPr bwMode="auto">
            <a:xfrm>
              <a:off x="5008" y="3234"/>
              <a:ext cx="726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sz="1600">
                <a:solidFill>
                  <a:srgbClr val="FFFFFF"/>
                </a:solidFill>
                <a:latin typeface="Verdana" pitchFamily="34" charset="0"/>
              </a:endParaRPr>
            </a:p>
          </p:txBody>
        </p:sp>
      </p:grpSp>
      <p:grpSp>
        <p:nvGrpSpPr>
          <p:cNvPr id="31" name="Group 34"/>
          <p:cNvGrpSpPr>
            <a:grpSpLocks/>
          </p:cNvGrpSpPr>
          <p:nvPr/>
        </p:nvGrpSpPr>
        <p:grpSpPr bwMode="auto">
          <a:xfrm>
            <a:off x="3962400" y="6176963"/>
            <a:ext cx="1152525" cy="681037"/>
            <a:chOff x="5008" y="3017"/>
            <a:chExt cx="726" cy="429"/>
          </a:xfrm>
        </p:grpSpPr>
        <p:grpSp>
          <p:nvGrpSpPr>
            <p:cNvPr id="35" name="Group 35"/>
            <p:cNvGrpSpPr>
              <a:grpSpLocks/>
            </p:cNvGrpSpPr>
            <p:nvPr/>
          </p:nvGrpSpPr>
          <p:grpSpPr bwMode="auto">
            <a:xfrm>
              <a:off x="5257" y="3017"/>
              <a:ext cx="247" cy="267"/>
              <a:chOff x="1837" y="1179"/>
              <a:chExt cx="247" cy="267"/>
            </a:xfrm>
          </p:grpSpPr>
          <p:sp>
            <p:nvSpPr>
              <p:cNvPr id="58" name="Oval 36"/>
              <p:cNvSpPr>
                <a:spLocks noChangeArrowheads="1"/>
              </p:cNvSpPr>
              <p:nvPr/>
            </p:nvSpPr>
            <p:spPr bwMode="auto">
              <a:xfrm>
                <a:off x="1837" y="1179"/>
                <a:ext cx="247" cy="267"/>
              </a:xfrm>
              <a:prstGeom prst="ellips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/>
                <a:endParaRPr lang="fr-BE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4" name="Text Box 37"/>
              <p:cNvSpPr txBox="1">
                <a:spLocks noChangeArrowheads="1"/>
              </p:cNvSpPr>
              <p:nvPr/>
            </p:nvSpPr>
            <p:spPr bwMode="auto">
              <a:xfrm>
                <a:off x="1845" y="1222"/>
                <a:ext cx="222" cy="204"/>
              </a:xfrm>
              <a:prstGeom prst="rect">
                <a:avLst/>
              </a:prstGeom>
              <a:solidFill>
                <a:srgbClr val="FFFF00">
                  <a:alpha val="0"/>
                </a:srgbClr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 algn="ctr">
                  <a:lnSpc>
                    <a:spcPct val="85000"/>
                  </a:lnSpc>
                  <a:spcBef>
                    <a:spcPct val="50000"/>
                  </a:spcBef>
                  <a:defRPr/>
                </a:pPr>
                <a:r>
                  <a:rPr lang="nl-BE" sz="2400" b="1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/>
                  </a:rPr>
                  <a:t>1</a:t>
                </a:r>
                <a:endParaRPr lang="nl-NL" sz="2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/>
                </a:endParaRPr>
              </a:p>
            </p:txBody>
          </p:sp>
        </p:grpSp>
        <p:sp>
          <p:nvSpPr>
            <p:cNvPr id="57" name="Text Box 38"/>
            <p:cNvSpPr txBox="1">
              <a:spLocks noChangeArrowheads="1"/>
            </p:cNvSpPr>
            <p:nvPr/>
          </p:nvSpPr>
          <p:spPr bwMode="auto">
            <a:xfrm>
              <a:off x="5008" y="3234"/>
              <a:ext cx="726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sz="1600">
                <a:solidFill>
                  <a:srgbClr val="FFFFFF"/>
                </a:solidFill>
                <a:latin typeface="Verdana" pitchFamily="34" charset="0"/>
              </a:endParaRPr>
            </a:p>
          </p:txBody>
        </p:sp>
      </p:grpSp>
      <p:sp>
        <p:nvSpPr>
          <p:cNvPr id="68" name="Ovaal 67"/>
          <p:cNvSpPr/>
          <p:nvPr/>
        </p:nvSpPr>
        <p:spPr>
          <a:xfrm>
            <a:off x="1981200" y="1447800"/>
            <a:ext cx="152400" cy="152400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6" name="Ovaal 65"/>
          <p:cNvSpPr/>
          <p:nvPr/>
        </p:nvSpPr>
        <p:spPr>
          <a:xfrm>
            <a:off x="2209800" y="990600"/>
            <a:ext cx="381000" cy="381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7" name="Ovaal 66"/>
          <p:cNvSpPr/>
          <p:nvPr/>
        </p:nvSpPr>
        <p:spPr>
          <a:xfrm>
            <a:off x="4495800" y="2133600"/>
            <a:ext cx="381000" cy="381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0" name="Ovaal 69"/>
          <p:cNvSpPr/>
          <p:nvPr/>
        </p:nvSpPr>
        <p:spPr>
          <a:xfrm>
            <a:off x="6096000" y="1219200"/>
            <a:ext cx="381000" cy="381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1" name="Ovaal 70"/>
          <p:cNvSpPr/>
          <p:nvPr/>
        </p:nvSpPr>
        <p:spPr>
          <a:xfrm>
            <a:off x="1981200" y="3657600"/>
            <a:ext cx="381000" cy="381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2" name="Ovaal 71"/>
          <p:cNvSpPr/>
          <p:nvPr/>
        </p:nvSpPr>
        <p:spPr>
          <a:xfrm>
            <a:off x="838200" y="2667000"/>
            <a:ext cx="381000" cy="381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3" name="Ovaal 72"/>
          <p:cNvSpPr/>
          <p:nvPr/>
        </p:nvSpPr>
        <p:spPr>
          <a:xfrm>
            <a:off x="7543800" y="4114800"/>
            <a:ext cx="381000" cy="381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4" name="Ovaal 73"/>
          <p:cNvSpPr/>
          <p:nvPr/>
        </p:nvSpPr>
        <p:spPr>
          <a:xfrm>
            <a:off x="7924800" y="3048000"/>
            <a:ext cx="381000" cy="381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5" name="Ovaal 74"/>
          <p:cNvSpPr/>
          <p:nvPr/>
        </p:nvSpPr>
        <p:spPr>
          <a:xfrm>
            <a:off x="3429000" y="3200400"/>
            <a:ext cx="381000" cy="381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6" name="Ovaal 75"/>
          <p:cNvSpPr/>
          <p:nvPr/>
        </p:nvSpPr>
        <p:spPr>
          <a:xfrm>
            <a:off x="3733800" y="4343400"/>
            <a:ext cx="381000" cy="381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7" name="Tekstvak 76"/>
          <p:cNvSpPr txBox="1"/>
          <p:nvPr/>
        </p:nvSpPr>
        <p:spPr>
          <a:xfrm>
            <a:off x="4953000" y="5323582"/>
            <a:ext cx="4267200" cy="1200329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/>
            <a:r>
              <a:rPr lang="sl-SI" dirty="0" smtClean="0">
                <a:solidFill>
                  <a:srgbClr val="FF0000"/>
                </a:solidFill>
              </a:rPr>
              <a:t>PRINCIP</a:t>
            </a:r>
            <a:r>
              <a:rPr lang="nl-NL" dirty="0" smtClean="0">
                <a:solidFill>
                  <a:srgbClr val="FF0000"/>
                </a:solidFill>
              </a:rPr>
              <a:t> 1:  </a:t>
            </a:r>
          </a:p>
          <a:p>
            <a:pPr marL="342900" indent="-342900"/>
            <a:r>
              <a:rPr lang="nl-NL" dirty="0" smtClean="0">
                <a:solidFill>
                  <a:srgbClr val="FF0000"/>
                </a:solidFill>
              </a:rPr>
              <a:t>	</a:t>
            </a:r>
            <a:r>
              <a:rPr lang="sl-SI" dirty="0" smtClean="0">
                <a:solidFill>
                  <a:srgbClr val="FF0000"/>
                </a:solidFill>
              </a:rPr>
              <a:t>branjenje na polovici nasprotnika</a:t>
            </a:r>
            <a:r>
              <a:rPr lang="nl-NL" dirty="0" smtClean="0">
                <a:solidFill>
                  <a:srgbClr val="FF0000"/>
                </a:solidFill>
              </a:rPr>
              <a:t>. </a:t>
            </a:r>
            <a:r>
              <a:rPr lang="sl-SI" dirty="0" smtClean="0">
                <a:solidFill>
                  <a:srgbClr val="FF0000"/>
                </a:solidFill>
              </a:rPr>
              <a:t>Ustvari pritisk-</a:t>
            </a:r>
            <a:r>
              <a:rPr lang="sl-SI" dirty="0" err="1" smtClean="0">
                <a:solidFill>
                  <a:srgbClr val="FF0000"/>
                </a:solidFill>
              </a:rPr>
              <a:t>presing</a:t>
            </a:r>
            <a:r>
              <a:rPr lang="nl-NL" dirty="0" smtClean="0">
                <a:solidFill>
                  <a:srgbClr val="FF0000"/>
                </a:solidFill>
              </a:rPr>
              <a:t>. </a:t>
            </a:r>
          </a:p>
          <a:p>
            <a:pPr marL="342900" indent="-342900"/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78" name="Ovaal 77"/>
          <p:cNvSpPr/>
          <p:nvPr/>
        </p:nvSpPr>
        <p:spPr>
          <a:xfrm>
            <a:off x="4267200" y="3124200"/>
            <a:ext cx="381000" cy="381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9" name="Titel 1"/>
          <p:cNvSpPr txBox="1">
            <a:spLocks/>
          </p:cNvSpPr>
          <p:nvPr/>
        </p:nvSpPr>
        <p:spPr>
          <a:xfrm>
            <a:off x="-152400" y="0"/>
            <a:ext cx="9372600" cy="457200"/>
          </a:xfrm>
          <a:prstGeom prst="rect">
            <a:avLst/>
          </a:prstGeom>
          <a:solidFill>
            <a:schemeClr val="bg1">
              <a:alpha val="79000"/>
            </a:schemeClr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2400" b="1" dirty="0" smtClean="0">
                <a:latin typeface="ScalaPro-Bold" pitchFamily="50" charset="0"/>
                <a:ea typeface="+mj-ea"/>
                <a:cs typeface="+mj-cs"/>
              </a:rPr>
              <a:t>PRINCIPI </a:t>
            </a:r>
            <a:r>
              <a:rPr kumimoji="0" lang="nl-BE" sz="24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ScalaPro-Bold" pitchFamily="50" charset="0"/>
                <a:ea typeface="+mj-ea"/>
                <a:cs typeface="+mj-cs"/>
              </a:rPr>
              <a:t>-</a:t>
            </a:r>
            <a:r>
              <a:rPr kumimoji="0" lang="sl-SI" sz="24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ScalaPro-Bold" pitchFamily="50" charset="0"/>
                <a:ea typeface="+mj-ea"/>
                <a:cs typeface="+mj-cs"/>
              </a:rPr>
              <a:t> </a:t>
            </a:r>
            <a:r>
              <a:rPr lang="sl-SI" sz="2400" b="1" dirty="0" smtClean="0">
                <a:latin typeface="ScalaPro-Bold" pitchFamily="50" charset="0"/>
                <a:ea typeface="+mj-ea"/>
                <a:cs typeface="+mj-cs"/>
              </a:rPr>
              <a:t>FAZA BRANJENJA</a:t>
            </a:r>
            <a:endParaRPr kumimoji="0" lang="nl-BE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calaPro-Bold" pitchFamily="50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589863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20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9575"/>
            <a:ext cx="8229600" cy="3844925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32100" name="Picture 4" descr="Voetbalterre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4938" y="457200"/>
            <a:ext cx="9363076" cy="648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1057275" y="2595563"/>
            <a:ext cx="1152525" cy="681037"/>
            <a:chOff x="5008" y="3017"/>
            <a:chExt cx="726" cy="429"/>
          </a:xfrm>
        </p:grpSpPr>
        <p:grpSp>
          <p:nvGrpSpPr>
            <p:cNvPr id="3" name="Group 35"/>
            <p:cNvGrpSpPr>
              <a:grpSpLocks/>
            </p:cNvGrpSpPr>
            <p:nvPr/>
          </p:nvGrpSpPr>
          <p:grpSpPr bwMode="auto">
            <a:xfrm>
              <a:off x="5257" y="3017"/>
              <a:ext cx="247" cy="267"/>
              <a:chOff x="1837" y="1179"/>
              <a:chExt cx="247" cy="267"/>
            </a:xfrm>
          </p:grpSpPr>
          <p:sp>
            <p:nvSpPr>
              <p:cNvPr id="132131" name="Oval 36"/>
              <p:cNvSpPr>
                <a:spLocks noChangeArrowheads="1"/>
              </p:cNvSpPr>
              <p:nvPr/>
            </p:nvSpPr>
            <p:spPr bwMode="auto">
              <a:xfrm>
                <a:off x="1837" y="1179"/>
                <a:ext cx="247" cy="267"/>
              </a:xfrm>
              <a:prstGeom prst="ellips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/>
                <a:endParaRPr lang="fr-BE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45797" name="Text Box 37"/>
              <p:cNvSpPr txBox="1">
                <a:spLocks noChangeArrowheads="1"/>
              </p:cNvSpPr>
              <p:nvPr/>
            </p:nvSpPr>
            <p:spPr bwMode="auto">
              <a:xfrm>
                <a:off x="1845" y="1222"/>
                <a:ext cx="222" cy="204"/>
              </a:xfrm>
              <a:prstGeom prst="rect">
                <a:avLst/>
              </a:prstGeom>
              <a:solidFill>
                <a:srgbClr val="FFFF00">
                  <a:alpha val="0"/>
                </a:srgbClr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 algn="ctr">
                  <a:lnSpc>
                    <a:spcPct val="85000"/>
                  </a:lnSpc>
                  <a:spcBef>
                    <a:spcPct val="50000"/>
                  </a:spcBef>
                  <a:defRPr/>
                </a:pPr>
                <a:r>
                  <a:rPr lang="nl-BE" sz="24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/>
                  </a:rPr>
                  <a:t>11</a:t>
                </a:r>
                <a:endParaRPr lang="nl-NL" sz="2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/>
                </a:endParaRPr>
              </a:p>
            </p:txBody>
          </p:sp>
        </p:grpSp>
        <p:sp>
          <p:nvSpPr>
            <p:cNvPr id="132130" name="Text Box 38"/>
            <p:cNvSpPr txBox="1">
              <a:spLocks noChangeArrowheads="1"/>
            </p:cNvSpPr>
            <p:nvPr/>
          </p:nvSpPr>
          <p:spPr bwMode="auto">
            <a:xfrm>
              <a:off x="5008" y="3234"/>
              <a:ext cx="726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sz="1600">
                <a:solidFill>
                  <a:srgbClr val="FFFFFF"/>
                </a:solidFill>
                <a:latin typeface="Verdana" pitchFamily="34" charset="0"/>
              </a:endParaRPr>
            </a:p>
          </p:txBody>
        </p:sp>
      </p:grpSp>
      <p:grpSp>
        <p:nvGrpSpPr>
          <p:cNvPr id="4" name="Group 34"/>
          <p:cNvGrpSpPr>
            <a:grpSpLocks/>
          </p:cNvGrpSpPr>
          <p:nvPr/>
        </p:nvGrpSpPr>
        <p:grpSpPr bwMode="auto">
          <a:xfrm>
            <a:off x="3581400" y="1524000"/>
            <a:ext cx="1152525" cy="681037"/>
            <a:chOff x="5008" y="3017"/>
            <a:chExt cx="726" cy="429"/>
          </a:xfrm>
        </p:grpSpPr>
        <p:grpSp>
          <p:nvGrpSpPr>
            <p:cNvPr id="5" name="Group 35"/>
            <p:cNvGrpSpPr>
              <a:grpSpLocks/>
            </p:cNvGrpSpPr>
            <p:nvPr/>
          </p:nvGrpSpPr>
          <p:grpSpPr bwMode="auto">
            <a:xfrm>
              <a:off x="5257" y="3017"/>
              <a:ext cx="247" cy="267"/>
              <a:chOff x="1837" y="1179"/>
              <a:chExt cx="247" cy="267"/>
            </a:xfrm>
          </p:grpSpPr>
          <p:sp>
            <p:nvSpPr>
              <p:cNvPr id="62" name="Oval 36"/>
              <p:cNvSpPr>
                <a:spLocks noChangeArrowheads="1"/>
              </p:cNvSpPr>
              <p:nvPr/>
            </p:nvSpPr>
            <p:spPr bwMode="auto">
              <a:xfrm>
                <a:off x="1837" y="1179"/>
                <a:ext cx="247" cy="267"/>
              </a:xfrm>
              <a:prstGeom prst="ellips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/>
                <a:endParaRPr lang="fr-BE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3" name="Text Box 37"/>
              <p:cNvSpPr txBox="1">
                <a:spLocks noChangeArrowheads="1"/>
              </p:cNvSpPr>
              <p:nvPr/>
            </p:nvSpPr>
            <p:spPr bwMode="auto">
              <a:xfrm>
                <a:off x="1845" y="1222"/>
                <a:ext cx="222" cy="204"/>
              </a:xfrm>
              <a:prstGeom prst="rect">
                <a:avLst/>
              </a:prstGeom>
              <a:solidFill>
                <a:srgbClr val="FFFF00">
                  <a:alpha val="0"/>
                </a:srgbClr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 algn="ctr">
                  <a:lnSpc>
                    <a:spcPct val="85000"/>
                  </a:lnSpc>
                  <a:spcBef>
                    <a:spcPct val="50000"/>
                  </a:spcBef>
                  <a:defRPr/>
                </a:pPr>
                <a:r>
                  <a:rPr lang="nl-BE" sz="2400" b="1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/>
                  </a:rPr>
                  <a:t>9</a:t>
                </a:r>
                <a:endParaRPr lang="nl-NL" sz="2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/>
                </a:endParaRPr>
              </a:p>
            </p:txBody>
          </p:sp>
        </p:grpSp>
        <p:sp>
          <p:nvSpPr>
            <p:cNvPr id="61" name="Text Box 38"/>
            <p:cNvSpPr txBox="1">
              <a:spLocks noChangeArrowheads="1"/>
            </p:cNvSpPr>
            <p:nvPr/>
          </p:nvSpPr>
          <p:spPr bwMode="auto">
            <a:xfrm>
              <a:off x="5008" y="3234"/>
              <a:ext cx="726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sz="1600">
                <a:solidFill>
                  <a:srgbClr val="FFFFFF"/>
                </a:solidFill>
                <a:latin typeface="Verdana" pitchFamily="34" charset="0"/>
              </a:endParaRP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5729288" y="2021682"/>
            <a:ext cx="1152525" cy="681037"/>
            <a:chOff x="5008" y="3017"/>
            <a:chExt cx="726" cy="429"/>
          </a:xfrm>
        </p:grpSpPr>
        <p:grpSp>
          <p:nvGrpSpPr>
            <p:cNvPr id="7" name="Group 35"/>
            <p:cNvGrpSpPr>
              <a:grpSpLocks/>
            </p:cNvGrpSpPr>
            <p:nvPr/>
          </p:nvGrpSpPr>
          <p:grpSpPr bwMode="auto">
            <a:xfrm>
              <a:off x="5257" y="3017"/>
              <a:ext cx="247" cy="267"/>
              <a:chOff x="1837" y="1179"/>
              <a:chExt cx="247" cy="267"/>
            </a:xfrm>
          </p:grpSpPr>
          <p:sp>
            <p:nvSpPr>
              <p:cNvPr id="18" name="Oval 36"/>
              <p:cNvSpPr>
                <a:spLocks noChangeArrowheads="1"/>
              </p:cNvSpPr>
              <p:nvPr/>
            </p:nvSpPr>
            <p:spPr bwMode="auto">
              <a:xfrm>
                <a:off x="1837" y="1179"/>
                <a:ext cx="247" cy="267"/>
              </a:xfrm>
              <a:prstGeom prst="ellips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/>
                <a:endParaRPr lang="fr-BE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Text Box 37"/>
              <p:cNvSpPr txBox="1">
                <a:spLocks noChangeArrowheads="1"/>
              </p:cNvSpPr>
              <p:nvPr/>
            </p:nvSpPr>
            <p:spPr bwMode="auto">
              <a:xfrm>
                <a:off x="1845" y="1222"/>
                <a:ext cx="222" cy="204"/>
              </a:xfrm>
              <a:prstGeom prst="rect">
                <a:avLst/>
              </a:prstGeom>
              <a:solidFill>
                <a:srgbClr val="FFFF00">
                  <a:alpha val="0"/>
                </a:srgbClr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 algn="ctr">
                  <a:lnSpc>
                    <a:spcPct val="85000"/>
                  </a:lnSpc>
                  <a:spcBef>
                    <a:spcPct val="50000"/>
                  </a:spcBef>
                  <a:defRPr/>
                </a:pPr>
                <a:r>
                  <a:rPr lang="nl-BE" sz="2400" b="1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/>
                  </a:rPr>
                  <a:t>7</a:t>
                </a:r>
                <a:endParaRPr lang="nl-NL" sz="2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/>
                </a:endParaRPr>
              </a:p>
            </p:txBody>
          </p:sp>
        </p:grpSp>
        <p:sp>
          <p:nvSpPr>
            <p:cNvPr id="17" name="Text Box 38"/>
            <p:cNvSpPr txBox="1">
              <a:spLocks noChangeArrowheads="1"/>
            </p:cNvSpPr>
            <p:nvPr/>
          </p:nvSpPr>
          <p:spPr bwMode="auto">
            <a:xfrm>
              <a:off x="5008" y="3234"/>
              <a:ext cx="726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sz="1600">
                <a:solidFill>
                  <a:srgbClr val="FFFFFF"/>
                </a:solidFill>
                <a:latin typeface="Verdana" pitchFamily="34" charset="0"/>
              </a:endParaRPr>
            </a:p>
          </p:txBody>
        </p:sp>
      </p:grpSp>
      <p:grpSp>
        <p:nvGrpSpPr>
          <p:cNvPr id="8" name="Group 34"/>
          <p:cNvGrpSpPr>
            <a:grpSpLocks/>
          </p:cNvGrpSpPr>
          <p:nvPr/>
        </p:nvGrpSpPr>
        <p:grpSpPr bwMode="auto">
          <a:xfrm>
            <a:off x="4943475" y="2824163"/>
            <a:ext cx="1152525" cy="681037"/>
            <a:chOff x="5008" y="3017"/>
            <a:chExt cx="726" cy="429"/>
          </a:xfrm>
        </p:grpSpPr>
        <p:grpSp>
          <p:nvGrpSpPr>
            <p:cNvPr id="9" name="Group 35"/>
            <p:cNvGrpSpPr>
              <a:grpSpLocks/>
            </p:cNvGrpSpPr>
            <p:nvPr/>
          </p:nvGrpSpPr>
          <p:grpSpPr bwMode="auto">
            <a:xfrm>
              <a:off x="5257" y="3017"/>
              <a:ext cx="247" cy="267"/>
              <a:chOff x="1837" y="1179"/>
              <a:chExt cx="247" cy="267"/>
            </a:xfrm>
          </p:grpSpPr>
          <p:sp>
            <p:nvSpPr>
              <p:cNvPr id="23" name="Oval 36"/>
              <p:cNvSpPr>
                <a:spLocks noChangeArrowheads="1"/>
              </p:cNvSpPr>
              <p:nvPr/>
            </p:nvSpPr>
            <p:spPr bwMode="auto">
              <a:xfrm>
                <a:off x="1837" y="1179"/>
                <a:ext cx="247" cy="267"/>
              </a:xfrm>
              <a:prstGeom prst="ellips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/>
                <a:endParaRPr lang="fr-BE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Text Box 37"/>
              <p:cNvSpPr txBox="1">
                <a:spLocks noChangeArrowheads="1"/>
              </p:cNvSpPr>
              <p:nvPr/>
            </p:nvSpPr>
            <p:spPr bwMode="auto">
              <a:xfrm>
                <a:off x="1845" y="1222"/>
                <a:ext cx="222" cy="204"/>
              </a:xfrm>
              <a:prstGeom prst="rect">
                <a:avLst/>
              </a:prstGeom>
              <a:solidFill>
                <a:srgbClr val="FFFF00">
                  <a:alpha val="0"/>
                </a:srgbClr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 algn="ctr">
                  <a:lnSpc>
                    <a:spcPct val="85000"/>
                  </a:lnSpc>
                  <a:spcBef>
                    <a:spcPct val="50000"/>
                  </a:spcBef>
                  <a:defRPr/>
                </a:pPr>
                <a:r>
                  <a:rPr lang="nl-BE" sz="2400" b="1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/>
                  </a:rPr>
                  <a:t>10</a:t>
                </a:r>
                <a:endParaRPr lang="nl-NL" sz="2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/>
                </a:endParaRPr>
              </a:p>
            </p:txBody>
          </p:sp>
        </p:grpSp>
        <p:sp>
          <p:nvSpPr>
            <p:cNvPr id="22" name="Text Box 38"/>
            <p:cNvSpPr txBox="1">
              <a:spLocks noChangeArrowheads="1"/>
            </p:cNvSpPr>
            <p:nvPr/>
          </p:nvSpPr>
          <p:spPr bwMode="auto">
            <a:xfrm>
              <a:off x="5008" y="3234"/>
              <a:ext cx="726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sz="1600">
                <a:solidFill>
                  <a:srgbClr val="FFFFFF"/>
                </a:solidFill>
                <a:latin typeface="Verdana" pitchFamily="34" charset="0"/>
              </a:endParaRPr>
            </a:p>
          </p:txBody>
        </p:sp>
      </p:grpSp>
      <p:grpSp>
        <p:nvGrpSpPr>
          <p:cNvPr id="10" name="Group 34"/>
          <p:cNvGrpSpPr>
            <a:grpSpLocks/>
          </p:cNvGrpSpPr>
          <p:nvPr/>
        </p:nvGrpSpPr>
        <p:grpSpPr bwMode="auto">
          <a:xfrm>
            <a:off x="2276475" y="2824163"/>
            <a:ext cx="1152525" cy="681037"/>
            <a:chOff x="5008" y="3017"/>
            <a:chExt cx="726" cy="429"/>
          </a:xfrm>
        </p:grpSpPr>
        <p:grpSp>
          <p:nvGrpSpPr>
            <p:cNvPr id="11" name="Group 35"/>
            <p:cNvGrpSpPr>
              <a:grpSpLocks/>
            </p:cNvGrpSpPr>
            <p:nvPr/>
          </p:nvGrpSpPr>
          <p:grpSpPr bwMode="auto">
            <a:xfrm>
              <a:off x="5257" y="3017"/>
              <a:ext cx="247" cy="267"/>
              <a:chOff x="1837" y="1179"/>
              <a:chExt cx="247" cy="267"/>
            </a:xfrm>
          </p:grpSpPr>
          <p:sp>
            <p:nvSpPr>
              <p:cNvPr id="28" name="Oval 36"/>
              <p:cNvSpPr>
                <a:spLocks noChangeArrowheads="1"/>
              </p:cNvSpPr>
              <p:nvPr/>
            </p:nvSpPr>
            <p:spPr bwMode="auto">
              <a:xfrm>
                <a:off x="1837" y="1179"/>
                <a:ext cx="247" cy="267"/>
              </a:xfrm>
              <a:prstGeom prst="ellips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/>
                <a:endParaRPr lang="fr-BE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9" name="Text Box 37"/>
              <p:cNvSpPr txBox="1">
                <a:spLocks noChangeArrowheads="1"/>
              </p:cNvSpPr>
              <p:nvPr/>
            </p:nvSpPr>
            <p:spPr bwMode="auto">
              <a:xfrm>
                <a:off x="1845" y="1222"/>
                <a:ext cx="222" cy="204"/>
              </a:xfrm>
              <a:prstGeom prst="rect">
                <a:avLst/>
              </a:prstGeom>
              <a:solidFill>
                <a:srgbClr val="FFFF00">
                  <a:alpha val="0"/>
                </a:srgbClr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 algn="ctr">
                  <a:lnSpc>
                    <a:spcPct val="85000"/>
                  </a:lnSpc>
                  <a:spcBef>
                    <a:spcPct val="50000"/>
                  </a:spcBef>
                  <a:defRPr/>
                </a:pPr>
                <a:r>
                  <a:rPr lang="nl-BE" sz="2400" b="1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/>
                  </a:rPr>
                  <a:t>8</a:t>
                </a:r>
                <a:endParaRPr lang="nl-NL" sz="2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/>
                </a:endParaRPr>
              </a:p>
            </p:txBody>
          </p:sp>
        </p:grpSp>
        <p:sp>
          <p:nvSpPr>
            <p:cNvPr id="27" name="Text Box 38"/>
            <p:cNvSpPr txBox="1">
              <a:spLocks noChangeArrowheads="1"/>
            </p:cNvSpPr>
            <p:nvPr/>
          </p:nvSpPr>
          <p:spPr bwMode="auto">
            <a:xfrm>
              <a:off x="5008" y="3234"/>
              <a:ext cx="726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sz="1600">
                <a:solidFill>
                  <a:srgbClr val="FFFFFF"/>
                </a:solidFill>
                <a:latin typeface="Verdana" pitchFamily="34" charset="0"/>
              </a:endParaRPr>
            </a:p>
          </p:txBody>
        </p:sp>
      </p:grpSp>
      <p:grpSp>
        <p:nvGrpSpPr>
          <p:cNvPr id="12" name="Group 34"/>
          <p:cNvGrpSpPr>
            <a:grpSpLocks/>
          </p:cNvGrpSpPr>
          <p:nvPr/>
        </p:nvGrpSpPr>
        <p:grpSpPr bwMode="auto">
          <a:xfrm>
            <a:off x="3429000" y="3581400"/>
            <a:ext cx="1152525" cy="681037"/>
            <a:chOff x="5008" y="3017"/>
            <a:chExt cx="726" cy="429"/>
          </a:xfrm>
        </p:grpSpPr>
        <p:grpSp>
          <p:nvGrpSpPr>
            <p:cNvPr id="13" name="Group 35"/>
            <p:cNvGrpSpPr>
              <a:grpSpLocks/>
            </p:cNvGrpSpPr>
            <p:nvPr/>
          </p:nvGrpSpPr>
          <p:grpSpPr bwMode="auto">
            <a:xfrm>
              <a:off x="5257" y="3017"/>
              <a:ext cx="247" cy="267"/>
              <a:chOff x="1837" y="1179"/>
              <a:chExt cx="247" cy="267"/>
            </a:xfrm>
          </p:grpSpPr>
          <p:sp>
            <p:nvSpPr>
              <p:cNvPr id="33" name="Oval 36"/>
              <p:cNvSpPr>
                <a:spLocks noChangeArrowheads="1"/>
              </p:cNvSpPr>
              <p:nvPr/>
            </p:nvSpPr>
            <p:spPr bwMode="auto">
              <a:xfrm>
                <a:off x="1837" y="1179"/>
                <a:ext cx="247" cy="267"/>
              </a:xfrm>
              <a:prstGeom prst="ellips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/>
                <a:endParaRPr lang="fr-BE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4" name="Text Box 37"/>
              <p:cNvSpPr txBox="1">
                <a:spLocks noChangeArrowheads="1"/>
              </p:cNvSpPr>
              <p:nvPr/>
            </p:nvSpPr>
            <p:spPr bwMode="auto">
              <a:xfrm>
                <a:off x="1845" y="1222"/>
                <a:ext cx="222" cy="204"/>
              </a:xfrm>
              <a:prstGeom prst="rect">
                <a:avLst/>
              </a:prstGeom>
              <a:solidFill>
                <a:srgbClr val="FFFF00">
                  <a:alpha val="0"/>
                </a:srgbClr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 algn="ctr">
                  <a:lnSpc>
                    <a:spcPct val="85000"/>
                  </a:lnSpc>
                  <a:spcBef>
                    <a:spcPct val="50000"/>
                  </a:spcBef>
                  <a:defRPr/>
                </a:pPr>
                <a:r>
                  <a:rPr lang="nl-BE" sz="2400" b="1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/>
                  </a:rPr>
                  <a:t>6</a:t>
                </a:r>
                <a:endParaRPr lang="nl-NL" sz="2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/>
                </a:endParaRPr>
              </a:p>
            </p:txBody>
          </p:sp>
        </p:grpSp>
        <p:sp>
          <p:nvSpPr>
            <p:cNvPr id="32" name="Text Box 38"/>
            <p:cNvSpPr txBox="1">
              <a:spLocks noChangeArrowheads="1"/>
            </p:cNvSpPr>
            <p:nvPr/>
          </p:nvSpPr>
          <p:spPr bwMode="auto">
            <a:xfrm>
              <a:off x="5008" y="3234"/>
              <a:ext cx="726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sz="1600">
                <a:solidFill>
                  <a:srgbClr val="FFFFFF"/>
                </a:solidFill>
                <a:latin typeface="Verdana" pitchFamily="34" charset="0"/>
              </a:endParaRPr>
            </a:p>
          </p:txBody>
        </p:sp>
      </p:grpSp>
      <p:grpSp>
        <p:nvGrpSpPr>
          <p:cNvPr id="14" name="Group 34"/>
          <p:cNvGrpSpPr>
            <a:grpSpLocks/>
          </p:cNvGrpSpPr>
          <p:nvPr/>
        </p:nvGrpSpPr>
        <p:grpSpPr bwMode="auto">
          <a:xfrm>
            <a:off x="3733800" y="4495800"/>
            <a:ext cx="1152525" cy="681037"/>
            <a:chOff x="5008" y="3017"/>
            <a:chExt cx="726" cy="429"/>
          </a:xfrm>
        </p:grpSpPr>
        <p:grpSp>
          <p:nvGrpSpPr>
            <p:cNvPr id="15" name="Group 35"/>
            <p:cNvGrpSpPr>
              <a:grpSpLocks/>
            </p:cNvGrpSpPr>
            <p:nvPr/>
          </p:nvGrpSpPr>
          <p:grpSpPr bwMode="auto">
            <a:xfrm>
              <a:off x="5257" y="3017"/>
              <a:ext cx="247" cy="267"/>
              <a:chOff x="1837" y="1179"/>
              <a:chExt cx="247" cy="267"/>
            </a:xfrm>
          </p:grpSpPr>
          <p:sp>
            <p:nvSpPr>
              <p:cNvPr id="38" name="Oval 36"/>
              <p:cNvSpPr>
                <a:spLocks noChangeArrowheads="1"/>
              </p:cNvSpPr>
              <p:nvPr/>
            </p:nvSpPr>
            <p:spPr bwMode="auto">
              <a:xfrm>
                <a:off x="1837" y="1179"/>
                <a:ext cx="247" cy="267"/>
              </a:xfrm>
              <a:prstGeom prst="ellips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/>
                <a:endParaRPr lang="fr-BE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9" name="Text Box 37"/>
              <p:cNvSpPr txBox="1">
                <a:spLocks noChangeArrowheads="1"/>
              </p:cNvSpPr>
              <p:nvPr/>
            </p:nvSpPr>
            <p:spPr bwMode="auto">
              <a:xfrm>
                <a:off x="1845" y="1222"/>
                <a:ext cx="222" cy="204"/>
              </a:xfrm>
              <a:prstGeom prst="rect">
                <a:avLst/>
              </a:prstGeom>
              <a:solidFill>
                <a:srgbClr val="FFFF00">
                  <a:alpha val="0"/>
                </a:srgbClr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 algn="ctr">
                  <a:lnSpc>
                    <a:spcPct val="85000"/>
                  </a:lnSpc>
                  <a:spcBef>
                    <a:spcPct val="50000"/>
                  </a:spcBef>
                  <a:defRPr/>
                </a:pPr>
                <a:r>
                  <a:rPr lang="nl-BE" sz="2400" b="1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/>
                  </a:rPr>
                  <a:t>3</a:t>
                </a:r>
                <a:endParaRPr lang="nl-NL" sz="2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/>
                </a:endParaRPr>
              </a:p>
            </p:txBody>
          </p:sp>
        </p:grpSp>
        <p:sp>
          <p:nvSpPr>
            <p:cNvPr id="37" name="Text Box 38"/>
            <p:cNvSpPr txBox="1">
              <a:spLocks noChangeArrowheads="1"/>
            </p:cNvSpPr>
            <p:nvPr/>
          </p:nvSpPr>
          <p:spPr bwMode="auto">
            <a:xfrm>
              <a:off x="5008" y="3234"/>
              <a:ext cx="726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sz="1600">
                <a:solidFill>
                  <a:srgbClr val="FFFFFF"/>
                </a:solidFill>
                <a:latin typeface="Verdana" pitchFamily="34" charset="0"/>
              </a:endParaRPr>
            </a:p>
          </p:txBody>
        </p:sp>
      </p:grpSp>
      <p:grpSp>
        <p:nvGrpSpPr>
          <p:cNvPr id="16" name="Group 34"/>
          <p:cNvGrpSpPr>
            <a:grpSpLocks/>
          </p:cNvGrpSpPr>
          <p:nvPr/>
        </p:nvGrpSpPr>
        <p:grpSpPr bwMode="auto">
          <a:xfrm>
            <a:off x="2057400" y="4419600"/>
            <a:ext cx="1152525" cy="681037"/>
            <a:chOff x="5008" y="3017"/>
            <a:chExt cx="726" cy="429"/>
          </a:xfrm>
        </p:grpSpPr>
        <p:grpSp>
          <p:nvGrpSpPr>
            <p:cNvPr id="20" name="Group 35"/>
            <p:cNvGrpSpPr>
              <a:grpSpLocks/>
            </p:cNvGrpSpPr>
            <p:nvPr/>
          </p:nvGrpSpPr>
          <p:grpSpPr bwMode="auto">
            <a:xfrm>
              <a:off x="5257" y="3017"/>
              <a:ext cx="247" cy="267"/>
              <a:chOff x="1837" y="1179"/>
              <a:chExt cx="247" cy="267"/>
            </a:xfrm>
          </p:grpSpPr>
          <p:sp>
            <p:nvSpPr>
              <p:cNvPr id="43" name="Oval 36"/>
              <p:cNvSpPr>
                <a:spLocks noChangeArrowheads="1"/>
              </p:cNvSpPr>
              <p:nvPr/>
            </p:nvSpPr>
            <p:spPr bwMode="auto">
              <a:xfrm>
                <a:off x="1837" y="1179"/>
                <a:ext cx="247" cy="267"/>
              </a:xfrm>
              <a:prstGeom prst="ellips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/>
                <a:endParaRPr lang="fr-BE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4" name="Text Box 37"/>
              <p:cNvSpPr txBox="1">
                <a:spLocks noChangeArrowheads="1"/>
              </p:cNvSpPr>
              <p:nvPr/>
            </p:nvSpPr>
            <p:spPr bwMode="auto">
              <a:xfrm>
                <a:off x="1845" y="1222"/>
                <a:ext cx="222" cy="204"/>
              </a:xfrm>
              <a:prstGeom prst="rect">
                <a:avLst/>
              </a:prstGeom>
              <a:solidFill>
                <a:srgbClr val="FFFF00">
                  <a:alpha val="0"/>
                </a:srgbClr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 algn="ctr">
                  <a:lnSpc>
                    <a:spcPct val="85000"/>
                  </a:lnSpc>
                  <a:spcBef>
                    <a:spcPct val="50000"/>
                  </a:spcBef>
                  <a:defRPr/>
                </a:pPr>
                <a:r>
                  <a:rPr lang="nl-BE" sz="2400" b="1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/>
                  </a:rPr>
                  <a:t>4</a:t>
                </a:r>
                <a:endParaRPr lang="nl-NL" sz="2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/>
                </a:endParaRPr>
              </a:p>
            </p:txBody>
          </p:sp>
        </p:grpSp>
        <p:sp>
          <p:nvSpPr>
            <p:cNvPr id="42" name="Text Box 38"/>
            <p:cNvSpPr txBox="1">
              <a:spLocks noChangeArrowheads="1"/>
            </p:cNvSpPr>
            <p:nvPr/>
          </p:nvSpPr>
          <p:spPr bwMode="auto">
            <a:xfrm>
              <a:off x="5008" y="3234"/>
              <a:ext cx="726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sz="1600">
                <a:solidFill>
                  <a:srgbClr val="FFFFFF"/>
                </a:solidFill>
                <a:latin typeface="Verdana" pitchFamily="34" charset="0"/>
              </a:endParaRPr>
            </a:p>
          </p:txBody>
        </p:sp>
      </p:grpSp>
      <p:grpSp>
        <p:nvGrpSpPr>
          <p:cNvPr id="21" name="Group 34"/>
          <p:cNvGrpSpPr>
            <a:grpSpLocks/>
          </p:cNvGrpSpPr>
          <p:nvPr/>
        </p:nvGrpSpPr>
        <p:grpSpPr bwMode="auto">
          <a:xfrm>
            <a:off x="609600" y="3886200"/>
            <a:ext cx="1152525" cy="681037"/>
            <a:chOff x="5008" y="3017"/>
            <a:chExt cx="726" cy="429"/>
          </a:xfrm>
        </p:grpSpPr>
        <p:grpSp>
          <p:nvGrpSpPr>
            <p:cNvPr id="25" name="Group 35"/>
            <p:cNvGrpSpPr>
              <a:grpSpLocks/>
            </p:cNvGrpSpPr>
            <p:nvPr/>
          </p:nvGrpSpPr>
          <p:grpSpPr bwMode="auto">
            <a:xfrm>
              <a:off x="5257" y="3017"/>
              <a:ext cx="247" cy="267"/>
              <a:chOff x="1837" y="1179"/>
              <a:chExt cx="247" cy="267"/>
            </a:xfrm>
          </p:grpSpPr>
          <p:sp>
            <p:nvSpPr>
              <p:cNvPr id="48" name="Oval 36"/>
              <p:cNvSpPr>
                <a:spLocks noChangeArrowheads="1"/>
              </p:cNvSpPr>
              <p:nvPr/>
            </p:nvSpPr>
            <p:spPr bwMode="auto">
              <a:xfrm>
                <a:off x="1837" y="1179"/>
                <a:ext cx="247" cy="267"/>
              </a:xfrm>
              <a:prstGeom prst="ellips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/>
                <a:endParaRPr lang="fr-BE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9" name="Text Box 37"/>
              <p:cNvSpPr txBox="1">
                <a:spLocks noChangeArrowheads="1"/>
              </p:cNvSpPr>
              <p:nvPr/>
            </p:nvSpPr>
            <p:spPr bwMode="auto">
              <a:xfrm>
                <a:off x="1845" y="1222"/>
                <a:ext cx="222" cy="204"/>
              </a:xfrm>
              <a:prstGeom prst="rect">
                <a:avLst/>
              </a:prstGeom>
              <a:solidFill>
                <a:srgbClr val="FFFF00">
                  <a:alpha val="0"/>
                </a:srgbClr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 algn="ctr">
                  <a:lnSpc>
                    <a:spcPct val="85000"/>
                  </a:lnSpc>
                  <a:spcBef>
                    <a:spcPct val="50000"/>
                  </a:spcBef>
                  <a:defRPr/>
                </a:pPr>
                <a:r>
                  <a:rPr lang="nl-BE" sz="2400" b="1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/>
                  </a:rPr>
                  <a:t>5</a:t>
                </a:r>
                <a:endParaRPr lang="nl-NL" sz="2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/>
                </a:endParaRPr>
              </a:p>
            </p:txBody>
          </p:sp>
        </p:grpSp>
        <p:sp>
          <p:nvSpPr>
            <p:cNvPr id="47" name="Text Box 38"/>
            <p:cNvSpPr txBox="1">
              <a:spLocks noChangeArrowheads="1"/>
            </p:cNvSpPr>
            <p:nvPr/>
          </p:nvSpPr>
          <p:spPr bwMode="auto">
            <a:xfrm>
              <a:off x="5008" y="3234"/>
              <a:ext cx="726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sz="1600">
                <a:solidFill>
                  <a:srgbClr val="FFFFFF"/>
                </a:solidFill>
                <a:latin typeface="Verdana" pitchFamily="34" charset="0"/>
              </a:endParaRPr>
            </a:p>
          </p:txBody>
        </p:sp>
      </p:grpSp>
      <p:grpSp>
        <p:nvGrpSpPr>
          <p:cNvPr id="26" name="Group 34"/>
          <p:cNvGrpSpPr>
            <a:grpSpLocks/>
          </p:cNvGrpSpPr>
          <p:nvPr/>
        </p:nvGrpSpPr>
        <p:grpSpPr bwMode="auto">
          <a:xfrm>
            <a:off x="5334000" y="4495800"/>
            <a:ext cx="1152525" cy="681037"/>
            <a:chOff x="5008" y="3017"/>
            <a:chExt cx="726" cy="429"/>
          </a:xfrm>
        </p:grpSpPr>
        <p:grpSp>
          <p:nvGrpSpPr>
            <p:cNvPr id="30" name="Group 35"/>
            <p:cNvGrpSpPr>
              <a:grpSpLocks/>
            </p:cNvGrpSpPr>
            <p:nvPr/>
          </p:nvGrpSpPr>
          <p:grpSpPr bwMode="auto">
            <a:xfrm>
              <a:off x="5257" y="3017"/>
              <a:ext cx="247" cy="267"/>
              <a:chOff x="1837" y="1179"/>
              <a:chExt cx="247" cy="267"/>
            </a:xfrm>
          </p:grpSpPr>
          <p:sp>
            <p:nvSpPr>
              <p:cNvPr id="53" name="Oval 36"/>
              <p:cNvSpPr>
                <a:spLocks noChangeArrowheads="1"/>
              </p:cNvSpPr>
              <p:nvPr/>
            </p:nvSpPr>
            <p:spPr bwMode="auto">
              <a:xfrm>
                <a:off x="1837" y="1179"/>
                <a:ext cx="247" cy="267"/>
              </a:xfrm>
              <a:prstGeom prst="ellips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/>
                <a:endParaRPr lang="fr-BE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4" name="Text Box 37"/>
              <p:cNvSpPr txBox="1">
                <a:spLocks noChangeArrowheads="1"/>
              </p:cNvSpPr>
              <p:nvPr/>
            </p:nvSpPr>
            <p:spPr bwMode="auto">
              <a:xfrm>
                <a:off x="1845" y="1222"/>
                <a:ext cx="222" cy="204"/>
              </a:xfrm>
              <a:prstGeom prst="rect">
                <a:avLst/>
              </a:prstGeom>
              <a:solidFill>
                <a:srgbClr val="FFFF00">
                  <a:alpha val="0"/>
                </a:srgbClr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 algn="ctr">
                  <a:lnSpc>
                    <a:spcPct val="85000"/>
                  </a:lnSpc>
                  <a:spcBef>
                    <a:spcPct val="50000"/>
                  </a:spcBef>
                  <a:defRPr/>
                </a:pPr>
                <a:r>
                  <a:rPr lang="nl-BE" sz="2400" b="1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/>
                  </a:rPr>
                  <a:t>2</a:t>
                </a:r>
                <a:endParaRPr lang="nl-NL" sz="2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/>
                </a:endParaRPr>
              </a:p>
            </p:txBody>
          </p:sp>
        </p:grpSp>
        <p:sp>
          <p:nvSpPr>
            <p:cNvPr id="52" name="Text Box 38"/>
            <p:cNvSpPr txBox="1">
              <a:spLocks noChangeArrowheads="1"/>
            </p:cNvSpPr>
            <p:nvPr/>
          </p:nvSpPr>
          <p:spPr bwMode="auto">
            <a:xfrm>
              <a:off x="5008" y="3234"/>
              <a:ext cx="726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sz="1600">
                <a:solidFill>
                  <a:srgbClr val="FFFFFF"/>
                </a:solidFill>
                <a:latin typeface="Verdana" pitchFamily="34" charset="0"/>
              </a:endParaRPr>
            </a:p>
          </p:txBody>
        </p:sp>
      </p:grpSp>
      <p:grpSp>
        <p:nvGrpSpPr>
          <p:cNvPr id="31" name="Group 34"/>
          <p:cNvGrpSpPr>
            <a:grpSpLocks/>
          </p:cNvGrpSpPr>
          <p:nvPr/>
        </p:nvGrpSpPr>
        <p:grpSpPr bwMode="auto">
          <a:xfrm>
            <a:off x="3962400" y="6176963"/>
            <a:ext cx="1152525" cy="681037"/>
            <a:chOff x="5008" y="3017"/>
            <a:chExt cx="726" cy="429"/>
          </a:xfrm>
        </p:grpSpPr>
        <p:grpSp>
          <p:nvGrpSpPr>
            <p:cNvPr id="35" name="Group 35"/>
            <p:cNvGrpSpPr>
              <a:grpSpLocks/>
            </p:cNvGrpSpPr>
            <p:nvPr/>
          </p:nvGrpSpPr>
          <p:grpSpPr bwMode="auto">
            <a:xfrm>
              <a:off x="5257" y="3017"/>
              <a:ext cx="247" cy="267"/>
              <a:chOff x="1837" y="1179"/>
              <a:chExt cx="247" cy="267"/>
            </a:xfrm>
          </p:grpSpPr>
          <p:sp>
            <p:nvSpPr>
              <p:cNvPr id="58" name="Oval 36"/>
              <p:cNvSpPr>
                <a:spLocks noChangeArrowheads="1"/>
              </p:cNvSpPr>
              <p:nvPr/>
            </p:nvSpPr>
            <p:spPr bwMode="auto">
              <a:xfrm>
                <a:off x="1837" y="1179"/>
                <a:ext cx="247" cy="267"/>
              </a:xfrm>
              <a:prstGeom prst="ellips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/>
                <a:endParaRPr lang="fr-BE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4" name="Text Box 37"/>
              <p:cNvSpPr txBox="1">
                <a:spLocks noChangeArrowheads="1"/>
              </p:cNvSpPr>
              <p:nvPr/>
            </p:nvSpPr>
            <p:spPr bwMode="auto">
              <a:xfrm>
                <a:off x="1845" y="1222"/>
                <a:ext cx="222" cy="204"/>
              </a:xfrm>
              <a:prstGeom prst="rect">
                <a:avLst/>
              </a:prstGeom>
              <a:solidFill>
                <a:srgbClr val="FFFF00">
                  <a:alpha val="0"/>
                </a:srgbClr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 algn="ctr">
                  <a:lnSpc>
                    <a:spcPct val="85000"/>
                  </a:lnSpc>
                  <a:spcBef>
                    <a:spcPct val="50000"/>
                  </a:spcBef>
                  <a:defRPr/>
                </a:pPr>
                <a:r>
                  <a:rPr lang="nl-BE" sz="2400" b="1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/>
                  </a:rPr>
                  <a:t>1</a:t>
                </a:r>
                <a:endParaRPr lang="nl-NL" sz="2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/>
                </a:endParaRPr>
              </a:p>
            </p:txBody>
          </p:sp>
        </p:grpSp>
        <p:sp>
          <p:nvSpPr>
            <p:cNvPr id="57" name="Text Box 38"/>
            <p:cNvSpPr txBox="1">
              <a:spLocks noChangeArrowheads="1"/>
            </p:cNvSpPr>
            <p:nvPr/>
          </p:nvSpPr>
          <p:spPr bwMode="auto">
            <a:xfrm>
              <a:off x="5008" y="3234"/>
              <a:ext cx="726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sz="1600">
                <a:solidFill>
                  <a:srgbClr val="FFFFFF"/>
                </a:solidFill>
                <a:latin typeface="Verdana" pitchFamily="34" charset="0"/>
              </a:endParaRPr>
            </a:p>
          </p:txBody>
        </p:sp>
      </p:grpSp>
      <p:sp>
        <p:nvSpPr>
          <p:cNvPr id="68" name="Ovaal 67"/>
          <p:cNvSpPr/>
          <p:nvPr/>
        </p:nvSpPr>
        <p:spPr>
          <a:xfrm>
            <a:off x="1981200" y="1447800"/>
            <a:ext cx="152400" cy="152400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6" name="Ovaal 65"/>
          <p:cNvSpPr/>
          <p:nvPr/>
        </p:nvSpPr>
        <p:spPr>
          <a:xfrm>
            <a:off x="2209800" y="990600"/>
            <a:ext cx="381000" cy="381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7" name="Ovaal 66"/>
          <p:cNvSpPr/>
          <p:nvPr/>
        </p:nvSpPr>
        <p:spPr>
          <a:xfrm>
            <a:off x="4495800" y="2133600"/>
            <a:ext cx="381000" cy="381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0" name="Ovaal 69"/>
          <p:cNvSpPr/>
          <p:nvPr/>
        </p:nvSpPr>
        <p:spPr>
          <a:xfrm>
            <a:off x="6096000" y="1219200"/>
            <a:ext cx="381000" cy="381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1" name="Ovaal 70"/>
          <p:cNvSpPr/>
          <p:nvPr/>
        </p:nvSpPr>
        <p:spPr>
          <a:xfrm>
            <a:off x="609600" y="3657600"/>
            <a:ext cx="381000" cy="381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2" name="Ovaal 71"/>
          <p:cNvSpPr/>
          <p:nvPr/>
        </p:nvSpPr>
        <p:spPr>
          <a:xfrm>
            <a:off x="838200" y="2667000"/>
            <a:ext cx="381000" cy="381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3" name="Ovaal 72"/>
          <p:cNvSpPr/>
          <p:nvPr/>
        </p:nvSpPr>
        <p:spPr>
          <a:xfrm>
            <a:off x="7239000" y="4114800"/>
            <a:ext cx="381000" cy="381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4" name="Ovaal 73"/>
          <p:cNvSpPr/>
          <p:nvPr/>
        </p:nvSpPr>
        <p:spPr>
          <a:xfrm>
            <a:off x="7924800" y="3048000"/>
            <a:ext cx="381000" cy="381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5" name="Ovaal 74"/>
          <p:cNvSpPr/>
          <p:nvPr/>
        </p:nvSpPr>
        <p:spPr>
          <a:xfrm>
            <a:off x="1981200" y="3124200"/>
            <a:ext cx="381000" cy="381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6" name="Ovaal 75"/>
          <p:cNvSpPr/>
          <p:nvPr/>
        </p:nvSpPr>
        <p:spPr>
          <a:xfrm>
            <a:off x="3733800" y="4343400"/>
            <a:ext cx="381000" cy="381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81" name="Rechte verbindingslijn met pijl 80"/>
          <p:cNvCxnSpPr/>
          <p:nvPr/>
        </p:nvCxnSpPr>
        <p:spPr>
          <a:xfrm rot="16200000" flipV="1">
            <a:off x="1295400" y="2362200"/>
            <a:ext cx="381000" cy="76200"/>
          </a:xfrm>
          <a:prstGeom prst="straightConnector1">
            <a:avLst/>
          </a:prstGeom>
          <a:ln>
            <a:solidFill>
              <a:schemeClr val="bg1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Rechte verbindingslijn met pijl 85"/>
          <p:cNvCxnSpPr/>
          <p:nvPr/>
        </p:nvCxnSpPr>
        <p:spPr>
          <a:xfrm rot="10800000">
            <a:off x="3276600" y="1371600"/>
            <a:ext cx="685800" cy="304800"/>
          </a:xfrm>
          <a:prstGeom prst="straightConnector1">
            <a:avLst/>
          </a:prstGeom>
          <a:ln>
            <a:solidFill>
              <a:schemeClr val="bg1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Rechte verbindingslijn met pijl 87"/>
          <p:cNvCxnSpPr/>
          <p:nvPr/>
        </p:nvCxnSpPr>
        <p:spPr>
          <a:xfrm rot="16200000" flipV="1">
            <a:off x="2286000" y="4114800"/>
            <a:ext cx="304800" cy="304800"/>
          </a:xfrm>
          <a:prstGeom prst="straightConnector1">
            <a:avLst/>
          </a:prstGeom>
          <a:ln>
            <a:solidFill>
              <a:schemeClr val="bg1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Rechte verbindingslijn met pijl 92"/>
          <p:cNvCxnSpPr/>
          <p:nvPr/>
        </p:nvCxnSpPr>
        <p:spPr>
          <a:xfrm rot="10800000">
            <a:off x="3352800" y="3733800"/>
            <a:ext cx="533400" cy="152400"/>
          </a:xfrm>
          <a:prstGeom prst="straightConnector1">
            <a:avLst/>
          </a:prstGeom>
          <a:ln>
            <a:solidFill>
              <a:schemeClr val="bg1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Rechte verbindingslijn met pijl 93"/>
          <p:cNvCxnSpPr/>
          <p:nvPr/>
        </p:nvCxnSpPr>
        <p:spPr>
          <a:xfrm rot="10800000" flipV="1">
            <a:off x="4800601" y="3276599"/>
            <a:ext cx="609600" cy="533400"/>
          </a:xfrm>
          <a:prstGeom prst="straightConnector1">
            <a:avLst/>
          </a:prstGeom>
          <a:ln>
            <a:solidFill>
              <a:schemeClr val="bg1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Rechte verbindingslijn met pijl 95"/>
          <p:cNvCxnSpPr/>
          <p:nvPr/>
        </p:nvCxnSpPr>
        <p:spPr>
          <a:xfrm rot="10800000">
            <a:off x="5475288" y="1687512"/>
            <a:ext cx="533400" cy="457200"/>
          </a:xfrm>
          <a:prstGeom prst="straightConnector1">
            <a:avLst/>
          </a:prstGeom>
          <a:ln>
            <a:solidFill>
              <a:schemeClr val="bg1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Rechte verbindingslijn met pijl 97"/>
          <p:cNvCxnSpPr/>
          <p:nvPr/>
        </p:nvCxnSpPr>
        <p:spPr>
          <a:xfrm rot="10800000" flipV="1">
            <a:off x="5049044" y="2286000"/>
            <a:ext cx="914400" cy="76200"/>
          </a:xfrm>
          <a:prstGeom prst="straightConnector1">
            <a:avLst/>
          </a:prstGeom>
          <a:ln>
            <a:solidFill>
              <a:schemeClr val="bg1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Rechte verbindingslijn met pijl 100"/>
          <p:cNvCxnSpPr/>
          <p:nvPr/>
        </p:nvCxnSpPr>
        <p:spPr>
          <a:xfrm rot="10800000">
            <a:off x="2286000" y="2971801"/>
            <a:ext cx="381000" cy="152401"/>
          </a:xfrm>
          <a:prstGeom prst="straightConnector1">
            <a:avLst/>
          </a:prstGeom>
          <a:ln>
            <a:solidFill>
              <a:schemeClr val="bg1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Rechte verbindingslijn met pijl 102"/>
          <p:cNvCxnSpPr/>
          <p:nvPr/>
        </p:nvCxnSpPr>
        <p:spPr>
          <a:xfrm rot="16200000" flipV="1">
            <a:off x="2743200" y="2590800"/>
            <a:ext cx="381000" cy="76200"/>
          </a:xfrm>
          <a:prstGeom prst="straightConnector1">
            <a:avLst/>
          </a:prstGeom>
          <a:ln>
            <a:solidFill>
              <a:schemeClr val="bg1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6" name="Ovaal 105"/>
          <p:cNvSpPr/>
          <p:nvPr/>
        </p:nvSpPr>
        <p:spPr>
          <a:xfrm>
            <a:off x="4267200" y="3124200"/>
            <a:ext cx="381000" cy="381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11" name="Rechte verbindingslijn met pijl 110"/>
          <p:cNvCxnSpPr/>
          <p:nvPr/>
        </p:nvCxnSpPr>
        <p:spPr>
          <a:xfrm rot="5400000" flipH="1" flipV="1">
            <a:off x="3848100" y="3390900"/>
            <a:ext cx="381000" cy="1588"/>
          </a:xfrm>
          <a:prstGeom prst="straightConnector1">
            <a:avLst/>
          </a:prstGeom>
          <a:ln>
            <a:solidFill>
              <a:schemeClr val="bg1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rapezium 35"/>
          <p:cNvSpPr/>
          <p:nvPr/>
        </p:nvSpPr>
        <p:spPr>
          <a:xfrm>
            <a:off x="1185862" y="1676400"/>
            <a:ext cx="5330827" cy="3087687"/>
          </a:xfrm>
          <a:prstGeom prst="trapezoid">
            <a:avLst>
              <a:gd name="adj" fmla="val 16671"/>
            </a:avLst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3" name="Titel 1"/>
          <p:cNvSpPr txBox="1">
            <a:spLocks/>
          </p:cNvSpPr>
          <p:nvPr/>
        </p:nvSpPr>
        <p:spPr>
          <a:xfrm>
            <a:off x="-152400" y="0"/>
            <a:ext cx="9372600" cy="457200"/>
          </a:xfrm>
          <a:prstGeom prst="rect">
            <a:avLst/>
          </a:prstGeom>
          <a:solidFill>
            <a:schemeClr val="bg1">
              <a:alpha val="79000"/>
            </a:schemeClr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2400" b="1" dirty="0" smtClean="0">
                <a:latin typeface="ScalaPro-Bold" pitchFamily="50" charset="0"/>
                <a:ea typeface="+mj-ea"/>
                <a:cs typeface="+mj-cs"/>
              </a:rPr>
              <a:t>PRINCIPI </a:t>
            </a:r>
            <a:r>
              <a:rPr kumimoji="0" lang="nl-BE" sz="24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ScalaPro-Bold" pitchFamily="50" charset="0"/>
                <a:ea typeface="+mj-ea"/>
                <a:cs typeface="+mj-cs"/>
              </a:rPr>
              <a:t>–</a:t>
            </a:r>
            <a:r>
              <a:rPr kumimoji="0" lang="sl-SI" sz="24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ScalaPro-Bold" pitchFamily="50" charset="0"/>
                <a:ea typeface="+mj-ea"/>
                <a:cs typeface="+mj-cs"/>
              </a:rPr>
              <a:t> FAZA BRANJENJA</a:t>
            </a:r>
            <a:endParaRPr kumimoji="0" lang="nl-BE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calaPro-Bold" pitchFamily="50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992471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 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9575"/>
            <a:ext cx="8229600" cy="3844925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32100" name="Picture 4" descr="Voetbalterre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4938" y="457200"/>
            <a:ext cx="9363076" cy="648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1475259" y="2348880"/>
            <a:ext cx="1152525" cy="681036"/>
            <a:chOff x="5008" y="3017"/>
            <a:chExt cx="726" cy="429"/>
          </a:xfrm>
        </p:grpSpPr>
        <p:grpSp>
          <p:nvGrpSpPr>
            <p:cNvPr id="3" name="Group 35"/>
            <p:cNvGrpSpPr>
              <a:grpSpLocks/>
            </p:cNvGrpSpPr>
            <p:nvPr/>
          </p:nvGrpSpPr>
          <p:grpSpPr bwMode="auto">
            <a:xfrm>
              <a:off x="5257" y="3017"/>
              <a:ext cx="247" cy="267"/>
              <a:chOff x="1837" y="1179"/>
              <a:chExt cx="247" cy="267"/>
            </a:xfrm>
          </p:grpSpPr>
          <p:sp>
            <p:nvSpPr>
              <p:cNvPr id="132131" name="Oval 36"/>
              <p:cNvSpPr>
                <a:spLocks noChangeArrowheads="1"/>
              </p:cNvSpPr>
              <p:nvPr/>
            </p:nvSpPr>
            <p:spPr bwMode="auto">
              <a:xfrm>
                <a:off x="1837" y="1179"/>
                <a:ext cx="247" cy="267"/>
              </a:xfrm>
              <a:prstGeom prst="ellips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/>
                <a:endParaRPr lang="fr-BE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45797" name="Text Box 37"/>
              <p:cNvSpPr txBox="1">
                <a:spLocks noChangeArrowheads="1"/>
              </p:cNvSpPr>
              <p:nvPr/>
            </p:nvSpPr>
            <p:spPr bwMode="auto">
              <a:xfrm>
                <a:off x="1845" y="1228"/>
                <a:ext cx="222" cy="204"/>
              </a:xfrm>
              <a:prstGeom prst="rect">
                <a:avLst/>
              </a:prstGeom>
              <a:solidFill>
                <a:srgbClr val="FFFF00">
                  <a:alpha val="0"/>
                </a:srgbClr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 algn="ctr">
                  <a:lnSpc>
                    <a:spcPct val="85000"/>
                  </a:lnSpc>
                  <a:spcBef>
                    <a:spcPct val="50000"/>
                  </a:spcBef>
                  <a:defRPr/>
                </a:pPr>
                <a:r>
                  <a:rPr lang="nl-BE" sz="24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/>
                  </a:rPr>
                  <a:t>11</a:t>
                </a:r>
                <a:endParaRPr lang="nl-NL" sz="2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/>
                </a:endParaRPr>
              </a:p>
            </p:txBody>
          </p:sp>
        </p:grpSp>
        <p:sp>
          <p:nvSpPr>
            <p:cNvPr id="132130" name="Text Box 38"/>
            <p:cNvSpPr txBox="1">
              <a:spLocks noChangeArrowheads="1"/>
            </p:cNvSpPr>
            <p:nvPr/>
          </p:nvSpPr>
          <p:spPr bwMode="auto">
            <a:xfrm>
              <a:off x="5008" y="3234"/>
              <a:ext cx="726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sz="1600">
                <a:solidFill>
                  <a:srgbClr val="FFFFFF"/>
                </a:solidFill>
                <a:latin typeface="Verdana" pitchFamily="34" charset="0"/>
              </a:endParaRPr>
            </a:p>
          </p:txBody>
        </p:sp>
      </p:grpSp>
      <p:grpSp>
        <p:nvGrpSpPr>
          <p:cNvPr id="4" name="Group 34"/>
          <p:cNvGrpSpPr>
            <a:grpSpLocks/>
          </p:cNvGrpSpPr>
          <p:nvPr/>
        </p:nvGrpSpPr>
        <p:grpSpPr bwMode="auto">
          <a:xfrm>
            <a:off x="3581400" y="1524000"/>
            <a:ext cx="1152525" cy="681037"/>
            <a:chOff x="5008" y="3017"/>
            <a:chExt cx="726" cy="429"/>
          </a:xfrm>
        </p:grpSpPr>
        <p:grpSp>
          <p:nvGrpSpPr>
            <p:cNvPr id="5" name="Group 35"/>
            <p:cNvGrpSpPr>
              <a:grpSpLocks/>
            </p:cNvGrpSpPr>
            <p:nvPr/>
          </p:nvGrpSpPr>
          <p:grpSpPr bwMode="auto">
            <a:xfrm>
              <a:off x="5257" y="3017"/>
              <a:ext cx="247" cy="267"/>
              <a:chOff x="1837" y="1179"/>
              <a:chExt cx="247" cy="267"/>
            </a:xfrm>
          </p:grpSpPr>
          <p:sp>
            <p:nvSpPr>
              <p:cNvPr id="62" name="Oval 36"/>
              <p:cNvSpPr>
                <a:spLocks noChangeArrowheads="1"/>
              </p:cNvSpPr>
              <p:nvPr/>
            </p:nvSpPr>
            <p:spPr bwMode="auto">
              <a:xfrm>
                <a:off x="1837" y="1179"/>
                <a:ext cx="247" cy="267"/>
              </a:xfrm>
              <a:prstGeom prst="ellips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/>
                <a:endParaRPr lang="fr-BE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3" name="Text Box 37"/>
              <p:cNvSpPr txBox="1">
                <a:spLocks noChangeArrowheads="1"/>
              </p:cNvSpPr>
              <p:nvPr/>
            </p:nvSpPr>
            <p:spPr bwMode="auto">
              <a:xfrm>
                <a:off x="1845" y="1222"/>
                <a:ext cx="222" cy="204"/>
              </a:xfrm>
              <a:prstGeom prst="rect">
                <a:avLst/>
              </a:prstGeom>
              <a:solidFill>
                <a:srgbClr val="FFFF00">
                  <a:alpha val="0"/>
                </a:srgbClr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 algn="ctr">
                  <a:lnSpc>
                    <a:spcPct val="85000"/>
                  </a:lnSpc>
                  <a:spcBef>
                    <a:spcPct val="50000"/>
                  </a:spcBef>
                  <a:defRPr/>
                </a:pPr>
                <a:r>
                  <a:rPr lang="nl-BE" sz="2400" b="1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/>
                  </a:rPr>
                  <a:t>9</a:t>
                </a:r>
                <a:endParaRPr lang="nl-NL" sz="2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/>
                </a:endParaRPr>
              </a:p>
            </p:txBody>
          </p:sp>
        </p:grpSp>
        <p:sp>
          <p:nvSpPr>
            <p:cNvPr id="61" name="Text Box 38"/>
            <p:cNvSpPr txBox="1">
              <a:spLocks noChangeArrowheads="1"/>
            </p:cNvSpPr>
            <p:nvPr/>
          </p:nvSpPr>
          <p:spPr bwMode="auto">
            <a:xfrm>
              <a:off x="5008" y="3234"/>
              <a:ext cx="726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sz="1600">
                <a:solidFill>
                  <a:srgbClr val="FFFFFF"/>
                </a:solidFill>
                <a:latin typeface="Verdana" pitchFamily="34" charset="0"/>
              </a:endParaRP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5729288" y="2021682"/>
            <a:ext cx="1152525" cy="681037"/>
            <a:chOff x="5008" y="3017"/>
            <a:chExt cx="726" cy="429"/>
          </a:xfrm>
        </p:grpSpPr>
        <p:grpSp>
          <p:nvGrpSpPr>
            <p:cNvPr id="7" name="Group 35"/>
            <p:cNvGrpSpPr>
              <a:grpSpLocks/>
            </p:cNvGrpSpPr>
            <p:nvPr/>
          </p:nvGrpSpPr>
          <p:grpSpPr bwMode="auto">
            <a:xfrm>
              <a:off x="5257" y="3017"/>
              <a:ext cx="247" cy="267"/>
              <a:chOff x="1837" y="1179"/>
              <a:chExt cx="247" cy="267"/>
            </a:xfrm>
          </p:grpSpPr>
          <p:sp>
            <p:nvSpPr>
              <p:cNvPr id="18" name="Oval 36"/>
              <p:cNvSpPr>
                <a:spLocks noChangeArrowheads="1"/>
              </p:cNvSpPr>
              <p:nvPr/>
            </p:nvSpPr>
            <p:spPr bwMode="auto">
              <a:xfrm>
                <a:off x="1837" y="1179"/>
                <a:ext cx="247" cy="267"/>
              </a:xfrm>
              <a:prstGeom prst="ellips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/>
                <a:endParaRPr lang="fr-BE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Text Box 37"/>
              <p:cNvSpPr txBox="1">
                <a:spLocks noChangeArrowheads="1"/>
              </p:cNvSpPr>
              <p:nvPr/>
            </p:nvSpPr>
            <p:spPr bwMode="auto">
              <a:xfrm>
                <a:off x="1845" y="1222"/>
                <a:ext cx="222" cy="204"/>
              </a:xfrm>
              <a:prstGeom prst="rect">
                <a:avLst/>
              </a:prstGeom>
              <a:solidFill>
                <a:srgbClr val="FFFF00">
                  <a:alpha val="0"/>
                </a:srgbClr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 algn="ctr">
                  <a:lnSpc>
                    <a:spcPct val="85000"/>
                  </a:lnSpc>
                  <a:spcBef>
                    <a:spcPct val="50000"/>
                  </a:spcBef>
                  <a:defRPr/>
                </a:pPr>
                <a:r>
                  <a:rPr lang="nl-BE" sz="2400" b="1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/>
                  </a:rPr>
                  <a:t>7</a:t>
                </a:r>
                <a:endParaRPr lang="nl-NL" sz="2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/>
                </a:endParaRPr>
              </a:p>
            </p:txBody>
          </p:sp>
        </p:grpSp>
        <p:sp>
          <p:nvSpPr>
            <p:cNvPr id="17" name="Text Box 38"/>
            <p:cNvSpPr txBox="1">
              <a:spLocks noChangeArrowheads="1"/>
            </p:cNvSpPr>
            <p:nvPr/>
          </p:nvSpPr>
          <p:spPr bwMode="auto">
            <a:xfrm>
              <a:off x="5008" y="3234"/>
              <a:ext cx="726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sz="1600">
                <a:solidFill>
                  <a:srgbClr val="FFFFFF"/>
                </a:solidFill>
                <a:latin typeface="Verdana" pitchFamily="34" charset="0"/>
              </a:endParaRPr>
            </a:p>
          </p:txBody>
        </p:sp>
      </p:grpSp>
      <p:grpSp>
        <p:nvGrpSpPr>
          <p:cNvPr id="8" name="Group 34"/>
          <p:cNvGrpSpPr>
            <a:grpSpLocks/>
          </p:cNvGrpSpPr>
          <p:nvPr/>
        </p:nvGrpSpPr>
        <p:grpSpPr bwMode="auto">
          <a:xfrm>
            <a:off x="4943475" y="2824163"/>
            <a:ext cx="1152525" cy="681037"/>
            <a:chOff x="5008" y="3017"/>
            <a:chExt cx="726" cy="429"/>
          </a:xfrm>
        </p:grpSpPr>
        <p:grpSp>
          <p:nvGrpSpPr>
            <p:cNvPr id="9" name="Group 35"/>
            <p:cNvGrpSpPr>
              <a:grpSpLocks/>
            </p:cNvGrpSpPr>
            <p:nvPr/>
          </p:nvGrpSpPr>
          <p:grpSpPr bwMode="auto">
            <a:xfrm>
              <a:off x="5257" y="3017"/>
              <a:ext cx="247" cy="267"/>
              <a:chOff x="1837" y="1179"/>
              <a:chExt cx="247" cy="267"/>
            </a:xfrm>
          </p:grpSpPr>
          <p:sp>
            <p:nvSpPr>
              <p:cNvPr id="23" name="Oval 36"/>
              <p:cNvSpPr>
                <a:spLocks noChangeArrowheads="1"/>
              </p:cNvSpPr>
              <p:nvPr/>
            </p:nvSpPr>
            <p:spPr bwMode="auto">
              <a:xfrm>
                <a:off x="1837" y="1179"/>
                <a:ext cx="247" cy="267"/>
              </a:xfrm>
              <a:prstGeom prst="ellips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/>
                <a:endParaRPr lang="fr-BE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Text Box 37"/>
              <p:cNvSpPr txBox="1">
                <a:spLocks noChangeArrowheads="1"/>
              </p:cNvSpPr>
              <p:nvPr/>
            </p:nvSpPr>
            <p:spPr bwMode="auto">
              <a:xfrm>
                <a:off x="1845" y="1222"/>
                <a:ext cx="222" cy="204"/>
              </a:xfrm>
              <a:prstGeom prst="rect">
                <a:avLst/>
              </a:prstGeom>
              <a:solidFill>
                <a:srgbClr val="FFFF00">
                  <a:alpha val="0"/>
                </a:srgbClr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 algn="ctr">
                  <a:lnSpc>
                    <a:spcPct val="85000"/>
                  </a:lnSpc>
                  <a:spcBef>
                    <a:spcPct val="50000"/>
                  </a:spcBef>
                  <a:defRPr/>
                </a:pPr>
                <a:r>
                  <a:rPr lang="nl-BE" sz="2400" b="1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/>
                  </a:rPr>
                  <a:t>10</a:t>
                </a:r>
                <a:endParaRPr lang="nl-NL" sz="2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/>
                </a:endParaRPr>
              </a:p>
            </p:txBody>
          </p:sp>
        </p:grpSp>
        <p:sp>
          <p:nvSpPr>
            <p:cNvPr id="22" name="Text Box 38"/>
            <p:cNvSpPr txBox="1">
              <a:spLocks noChangeArrowheads="1"/>
            </p:cNvSpPr>
            <p:nvPr/>
          </p:nvSpPr>
          <p:spPr bwMode="auto">
            <a:xfrm>
              <a:off x="5008" y="3234"/>
              <a:ext cx="726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sz="1600">
                <a:solidFill>
                  <a:srgbClr val="FFFFFF"/>
                </a:solidFill>
                <a:latin typeface="Verdana" pitchFamily="34" charset="0"/>
              </a:endParaRPr>
            </a:p>
          </p:txBody>
        </p:sp>
      </p:grpSp>
      <p:grpSp>
        <p:nvGrpSpPr>
          <p:cNvPr id="10" name="Group 34"/>
          <p:cNvGrpSpPr>
            <a:grpSpLocks/>
          </p:cNvGrpSpPr>
          <p:nvPr/>
        </p:nvGrpSpPr>
        <p:grpSpPr bwMode="auto">
          <a:xfrm>
            <a:off x="2276475" y="2824163"/>
            <a:ext cx="1152525" cy="681037"/>
            <a:chOff x="5008" y="3017"/>
            <a:chExt cx="726" cy="429"/>
          </a:xfrm>
        </p:grpSpPr>
        <p:grpSp>
          <p:nvGrpSpPr>
            <p:cNvPr id="11" name="Group 35"/>
            <p:cNvGrpSpPr>
              <a:grpSpLocks/>
            </p:cNvGrpSpPr>
            <p:nvPr/>
          </p:nvGrpSpPr>
          <p:grpSpPr bwMode="auto">
            <a:xfrm>
              <a:off x="5257" y="3017"/>
              <a:ext cx="247" cy="267"/>
              <a:chOff x="1837" y="1179"/>
              <a:chExt cx="247" cy="267"/>
            </a:xfrm>
          </p:grpSpPr>
          <p:sp>
            <p:nvSpPr>
              <p:cNvPr id="28" name="Oval 36"/>
              <p:cNvSpPr>
                <a:spLocks noChangeArrowheads="1"/>
              </p:cNvSpPr>
              <p:nvPr/>
            </p:nvSpPr>
            <p:spPr bwMode="auto">
              <a:xfrm>
                <a:off x="1837" y="1179"/>
                <a:ext cx="247" cy="267"/>
              </a:xfrm>
              <a:prstGeom prst="ellips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/>
                <a:endParaRPr lang="fr-BE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9" name="Text Box 37"/>
              <p:cNvSpPr txBox="1">
                <a:spLocks noChangeArrowheads="1"/>
              </p:cNvSpPr>
              <p:nvPr/>
            </p:nvSpPr>
            <p:spPr bwMode="auto">
              <a:xfrm>
                <a:off x="1845" y="1222"/>
                <a:ext cx="222" cy="204"/>
              </a:xfrm>
              <a:prstGeom prst="rect">
                <a:avLst/>
              </a:prstGeom>
              <a:solidFill>
                <a:srgbClr val="FFFF00">
                  <a:alpha val="0"/>
                </a:srgbClr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 algn="ctr">
                  <a:lnSpc>
                    <a:spcPct val="85000"/>
                  </a:lnSpc>
                  <a:spcBef>
                    <a:spcPct val="50000"/>
                  </a:spcBef>
                  <a:defRPr/>
                </a:pPr>
                <a:r>
                  <a:rPr lang="nl-BE" sz="2400" b="1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/>
                  </a:rPr>
                  <a:t>8</a:t>
                </a:r>
                <a:endParaRPr lang="nl-NL" sz="2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/>
                </a:endParaRPr>
              </a:p>
            </p:txBody>
          </p:sp>
        </p:grpSp>
        <p:sp>
          <p:nvSpPr>
            <p:cNvPr id="27" name="Text Box 38"/>
            <p:cNvSpPr txBox="1">
              <a:spLocks noChangeArrowheads="1"/>
            </p:cNvSpPr>
            <p:nvPr/>
          </p:nvSpPr>
          <p:spPr bwMode="auto">
            <a:xfrm>
              <a:off x="5008" y="3234"/>
              <a:ext cx="726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sz="1600">
                <a:solidFill>
                  <a:srgbClr val="FFFFFF"/>
                </a:solidFill>
                <a:latin typeface="Verdana" pitchFamily="34" charset="0"/>
              </a:endParaRPr>
            </a:p>
          </p:txBody>
        </p:sp>
      </p:grpSp>
      <p:grpSp>
        <p:nvGrpSpPr>
          <p:cNvPr id="12" name="Group 34"/>
          <p:cNvGrpSpPr>
            <a:grpSpLocks/>
          </p:cNvGrpSpPr>
          <p:nvPr/>
        </p:nvGrpSpPr>
        <p:grpSpPr bwMode="auto">
          <a:xfrm>
            <a:off x="3429000" y="3581400"/>
            <a:ext cx="1152525" cy="681037"/>
            <a:chOff x="5008" y="3017"/>
            <a:chExt cx="726" cy="429"/>
          </a:xfrm>
        </p:grpSpPr>
        <p:grpSp>
          <p:nvGrpSpPr>
            <p:cNvPr id="13" name="Group 35"/>
            <p:cNvGrpSpPr>
              <a:grpSpLocks/>
            </p:cNvGrpSpPr>
            <p:nvPr/>
          </p:nvGrpSpPr>
          <p:grpSpPr bwMode="auto">
            <a:xfrm>
              <a:off x="5257" y="3017"/>
              <a:ext cx="247" cy="267"/>
              <a:chOff x="1837" y="1179"/>
              <a:chExt cx="247" cy="267"/>
            </a:xfrm>
          </p:grpSpPr>
          <p:sp>
            <p:nvSpPr>
              <p:cNvPr id="33" name="Oval 36"/>
              <p:cNvSpPr>
                <a:spLocks noChangeArrowheads="1"/>
              </p:cNvSpPr>
              <p:nvPr/>
            </p:nvSpPr>
            <p:spPr bwMode="auto">
              <a:xfrm>
                <a:off x="1837" y="1179"/>
                <a:ext cx="247" cy="267"/>
              </a:xfrm>
              <a:prstGeom prst="ellips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/>
                <a:endParaRPr lang="fr-BE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4" name="Text Box 37"/>
              <p:cNvSpPr txBox="1">
                <a:spLocks noChangeArrowheads="1"/>
              </p:cNvSpPr>
              <p:nvPr/>
            </p:nvSpPr>
            <p:spPr bwMode="auto">
              <a:xfrm>
                <a:off x="1845" y="1222"/>
                <a:ext cx="222" cy="204"/>
              </a:xfrm>
              <a:prstGeom prst="rect">
                <a:avLst/>
              </a:prstGeom>
              <a:solidFill>
                <a:srgbClr val="FFFF00">
                  <a:alpha val="0"/>
                </a:srgbClr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 algn="ctr">
                  <a:lnSpc>
                    <a:spcPct val="85000"/>
                  </a:lnSpc>
                  <a:spcBef>
                    <a:spcPct val="50000"/>
                  </a:spcBef>
                  <a:defRPr/>
                </a:pPr>
                <a:r>
                  <a:rPr lang="nl-BE" sz="2400" b="1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/>
                  </a:rPr>
                  <a:t>6</a:t>
                </a:r>
                <a:endParaRPr lang="nl-NL" sz="2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/>
                </a:endParaRPr>
              </a:p>
            </p:txBody>
          </p:sp>
        </p:grpSp>
        <p:sp>
          <p:nvSpPr>
            <p:cNvPr id="32" name="Text Box 38"/>
            <p:cNvSpPr txBox="1">
              <a:spLocks noChangeArrowheads="1"/>
            </p:cNvSpPr>
            <p:nvPr/>
          </p:nvSpPr>
          <p:spPr bwMode="auto">
            <a:xfrm>
              <a:off x="5008" y="3234"/>
              <a:ext cx="726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sz="1600">
                <a:solidFill>
                  <a:srgbClr val="FFFFFF"/>
                </a:solidFill>
                <a:latin typeface="Verdana" pitchFamily="34" charset="0"/>
              </a:endParaRPr>
            </a:p>
          </p:txBody>
        </p:sp>
      </p:grpSp>
      <p:grpSp>
        <p:nvGrpSpPr>
          <p:cNvPr id="14" name="Group 34"/>
          <p:cNvGrpSpPr>
            <a:grpSpLocks/>
          </p:cNvGrpSpPr>
          <p:nvPr/>
        </p:nvGrpSpPr>
        <p:grpSpPr bwMode="auto">
          <a:xfrm>
            <a:off x="4211960" y="4005064"/>
            <a:ext cx="1152525" cy="681037"/>
            <a:chOff x="5008" y="3017"/>
            <a:chExt cx="726" cy="429"/>
          </a:xfrm>
        </p:grpSpPr>
        <p:grpSp>
          <p:nvGrpSpPr>
            <p:cNvPr id="15" name="Group 35"/>
            <p:cNvGrpSpPr>
              <a:grpSpLocks/>
            </p:cNvGrpSpPr>
            <p:nvPr/>
          </p:nvGrpSpPr>
          <p:grpSpPr bwMode="auto">
            <a:xfrm>
              <a:off x="5257" y="3017"/>
              <a:ext cx="247" cy="267"/>
              <a:chOff x="1837" y="1179"/>
              <a:chExt cx="247" cy="267"/>
            </a:xfrm>
          </p:grpSpPr>
          <p:sp>
            <p:nvSpPr>
              <p:cNvPr id="38" name="Oval 36"/>
              <p:cNvSpPr>
                <a:spLocks noChangeArrowheads="1"/>
              </p:cNvSpPr>
              <p:nvPr/>
            </p:nvSpPr>
            <p:spPr bwMode="auto">
              <a:xfrm>
                <a:off x="1837" y="1179"/>
                <a:ext cx="247" cy="267"/>
              </a:xfrm>
              <a:prstGeom prst="ellips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/>
                <a:endParaRPr lang="fr-BE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9" name="Text Box 37"/>
              <p:cNvSpPr txBox="1">
                <a:spLocks noChangeArrowheads="1"/>
              </p:cNvSpPr>
              <p:nvPr/>
            </p:nvSpPr>
            <p:spPr bwMode="auto">
              <a:xfrm>
                <a:off x="1845" y="1222"/>
                <a:ext cx="222" cy="204"/>
              </a:xfrm>
              <a:prstGeom prst="rect">
                <a:avLst/>
              </a:prstGeom>
              <a:solidFill>
                <a:srgbClr val="FFFF00">
                  <a:alpha val="0"/>
                </a:srgbClr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 algn="ctr">
                  <a:lnSpc>
                    <a:spcPct val="85000"/>
                  </a:lnSpc>
                  <a:spcBef>
                    <a:spcPct val="50000"/>
                  </a:spcBef>
                  <a:defRPr/>
                </a:pPr>
                <a:r>
                  <a:rPr lang="nl-BE" sz="2400" b="1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/>
                  </a:rPr>
                  <a:t>3</a:t>
                </a:r>
                <a:endParaRPr lang="nl-NL" sz="2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/>
                </a:endParaRPr>
              </a:p>
            </p:txBody>
          </p:sp>
        </p:grpSp>
        <p:sp>
          <p:nvSpPr>
            <p:cNvPr id="37" name="Text Box 38"/>
            <p:cNvSpPr txBox="1">
              <a:spLocks noChangeArrowheads="1"/>
            </p:cNvSpPr>
            <p:nvPr/>
          </p:nvSpPr>
          <p:spPr bwMode="auto">
            <a:xfrm>
              <a:off x="5008" y="3234"/>
              <a:ext cx="726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sz="1600">
                <a:solidFill>
                  <a:srgbClr val="FFFFFF"/>
                </a:solidFill>
                <a:latin typeface="Verdana" pitchFamily="34" charset="0"/>
              </a:endParaRPr>
            </a:p>
          </p:txBody>
        </p:sp>
      </p:grpSp>
      <p:grpSp>
        <p:nvGrpSpPr>
          <p:cNvPr id="16" name="Group 34"/>
          <p:cNvGrpSpPr>
            <a:grpSpLocks/>
          </p:cNvGrpSpPr>
          <p:nvPr/>
        </p:nvGrpSpPr>
        <p:grpSpPr bwMode="auto">
          <a:xfrm>
            <a:off x="2699395" y="4005064"/>
            <a:ext cx="1152525" cy="809627"/>
            <a:chOff x="5008" y="3017"/>
            <a:chExt cx="726" cy="510"/>
          </a:xfrm>
        </p:grpSpPr>
        <p:grpSp>
          <p:nvGrpSpPr>
            <p:cNvPr id="20" name="Group 35"/>
            <p:cNvGrpSpPr>
              <a:grpSpLocks/>
            </p:cNvGrpSpPr>
            <p:nvPr/>
          </p:nvGrpSpPr>
          <p:grpSpPr bwMode="auto">
            <a:xfrm>
              <a:off x="5257" y="3017"/>
              <a:ext cx="247" cy="267"/>
              <a:chOff x="1837" y="1179"/>
              <a:chExt cx="247" cy="267"/>
            </a:xfrm>
          </p:grpSpPr>
          <p:sp>
            <p:nvSpPr>
              <p:cNvPr id="43" name="Oval 36"/>
              <p:cNvSpPr>
                <a:spLocks noChangeArrowheads="1"/>
              </p:cNvSpPr>
              <p:nvPr/>
            </p:nvSpPr>
            <p:spPr bwMode="auto">
              <a:xfrm>
                <a:off x="1837" y="1179"/>
                <a:ext cx="247" cy="267"/>
              </a:xfrm>
              <a:prstGeom prst="ellips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/>
                <a:endParaRPr lang="fr-BE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4" name="Text Box 37"/>
              <p:cNvSpPr txBox="1">
                <a:spLocks noChangeArrowheads="1"/>
              </p:cNvSpPr>
              <p:nvPr/>
            </p:nvSpPr>
            <p:spPr bwMode="auto">
              <a:xfrm>
                <a:off x="1845" y="1222"/>
                <a:ext cx="222" cy="204"/>
              </a:xfrm>
              <a:prstGeom prst="rect">
                <a:avLst/>
              </a:prstGeom>
              <a:solidFill>
                <a:srgbClr val="FFFF00">
                  <a:alpha val="0"/>
                </a:srgbClr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 algn="ctr">
                  <a:lnSpc>
                    <a:spcPct val="85000"/>
                  </a:lnSpc>
                  <a:spcBef>
                    <a:spcPct val="50000"/>
                  </a:spcBef>
                  <a:defRPr/>
                </a:pPr>
                <a:r>
                  <a:rPr lang="nl-BE" sz="2400" b="1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/>
                  </a:rPr>
                  <a:t>4</a:t>
                </a:r>
                <a:endParaRPr lang="nl-NL" sz="2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/>
                </a:endParaRPr>
              </a:p>
            </p:txBody>
          </p:sp>
        </p:grpSp>
        <p:sp>
          <p:nvSpPr>
            <p:cNvPr id="42" name="Text Box 38"/>
            <p:cNvSpPr txBox="1">
              <a:spLocks noChangeArrowheads="1"/>
            </p:cNvSpPr>
            <p:nvPr/>
          </p:nvSpPr>
          <p:spPr bwMode="auto">
            <a:xfrm>
              <a:off x="5008" y="3315"/>
              <a:ext cx="726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sz="1600">
                <a:solidFill>
                  <a:srgbClr val="FFFFFF"/>
                </a:solidFill>
                <a:latin typeface="Verdana" pitchFamily="34" charset="0"/>
              </a:endParaRPr>
            </a:p>
          </p:txBody>
        </p:sp>
      </p:grpSp>
      <p:grpSp>
        <p:nvGrpSpPr>
          <p:cNvPr id="21" name="Group 34"/>
          <p:cNvGrpSpPr>
            <a:grpSpLocks/>
          </p:cNvGrpSpPr>
          <p:nvPr/>
        </p:nvGrpSpPr>
        <p:grpSpPr bwMode="auto">
          <a:xfrm>
            <a:off x="1259235" y="3886200"/>
            <a:ext cx="1152525" cy="681037"/>
            <a:chOff x="5008" y="3017"/>
            <a:chExt cx="726" cy="429"/>
          </a:xfrm>
        </p:grpSpPr>
        <p:grpSp>
          <p:nvGrpSpPr>
            <p:cNvPr id="25" name="Group 35"/>
            <p:cNvGrpSpPr>
              <a:grpSpLocks/>
            </p:cNvGrpSpPr>
            <p:nvPr/>
          </p:nvGrpSpPr>
          <p:grpSpPr bwMode="auto">
            <a:xfrm>
              <a:off x="5257" y="3017"/>
              <a:ext cx="247" cy="267"/>
              <a:chOff x="1837" y="1179"/>
              <a:chExt cx="247" cy="267"/>
            </a:xfrm>
          </p:grpSpPr>
          <p:sp>
            <p:nvSpPr>
              <p:cNvPr id="48" name="Oval 36"/>
              <p:cNvSpPr>
                <a:spLocks noChangeArrowheads="1"/>
              </p:cNvSpPr>
              <p:nvPr/>
            </p:nvSpPr>
            <p:spPr bwMode="auto">
              <a:xfrm>
                <a:off x="1837" y="1179"/>
                <a:ext cx="247" cy="267"/>
              </a:xfrm>
              <a:prstGeom prst="ellips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/>
                <a:endParaRPr lang="fr-BE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9" name="Text Box 37"/>
              <p:cNvSpPr txBox="1">
                <a:spLocks noChangeArrowheads="1"/>
              </p:cNvSpPr>
              <p:nvPr/>
            </p:nvSpPr>
            <p:spPr bwMode="auto">
              <a:xfrm>
                <a:off x="1845" y="1222"/>
                <a:ext cx="222" cy="204"/>
              </a:xfrm>
              <a:prstGeom prst="rect">
                <a:avLst/>
              </a:prstGeom>
              <a:solidFill>
                <a:srgbClr val="FFFF00">
                  <a:alpha val="0"/>
                </a:srgbClr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 algn="ctr">
                  <a:lnSpc>
                    <a:spcPct val="85000"/>
                  </a:lnSpc>
                  <a:spcBef>
                    <a:spcPct val="50000"/>
                  </a:spcBef>
                  <a:defRPr/>
                </a:pPr>
                <a:r>
                  <a:rPr lang="nl-BE" sz="2400" b="1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/>
                  </a:rPr>
                  <a:t>5</a:t>
                </a:r>
                <a:endParaRPr lang="nl-NL" sz="2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/>
                </a:endParaRPr>
              </a:p>
            </p:txBody>
          </p:sp>
        </p:grpSp>
        <p:sp>
          <p:nvSpPr>
            <p:cNvPr id="47" name="Text Box 38"/>
            <p:cNvSpPr txBox="1">
              <a:spLocks noChangeArrowheads="1"/>
            </p:cNvSpPr>
            <p:nvPr/>
          </p:nvSpPr>
          <p:spPr bwMode="auto">
            <a:xfrm>
              <a:off x="5008" y="3234"/>
              <a:ext cx="726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sz="1600">
                <a:solidFill>
                  <a:srgbClr val="FFFFFF"/>
                </a:solidFill>
                <a:latin typeface="Verdana" pitchFamily="34" charset="0"/>
              </a:endParaRPr>
            </a:p>
          </p:txBody>
        </p:sp>
      </p:grpSp>
      <p:grpSp>
        <p:nvGrpSpPr>
          <p:cNvPr id="26" name="Group 34"/>
          <p:cNvGrpSpPr>
            <a:grpSpLocks/>
          </p:cNvGrpSpPr>
          <p:nvPr/>
        </p:nvGrpSpPr>
        <p:grpSpPr bwMode="auto">
          <a:xfrm>
            <a:off x="5795739" y="3933056"/>
            <a:ext cx="1152525" cy="681037"/>
            <a:chOff x="5008" y="3017"/>
            <a:chExt cx="726" cy="429"/>
          </a:xfrm>
        </p:grpSpPr>
        <p:grpSp>
          <p:nvGrpSpPr>
            <p:cNvPr id="30" name="Group 35"/>
            <p:cNvGrpSpPr>
              <a:grpSpLocks/>
            </p:cNvGrpSpPr>
            <p:nvPr/>
          </p:nvGrpSpPr>
          <p:grpSpPr bwMode="auto">
            <a:xfrm>
              <a:off x="5257" y="3017"/>
              <a:ext cx="247" cy="267"/>
              <a:chOff x="1837" y="1179"/>
              <a:chExt cx="247" cy="267"/>
            </a:xfrm>
          </p:grpSpPr>
          <p:sp>
            <p:nvSpPr>
              <p:cNvPr id="53" name="Oval 36"/>
              <p:cNvSpPr>
                <a:spLocks noChangeArrowheads="1"/>
              </p:cNvSpPr>
              <p:nvPr/>
            </p:nvSpPr>
            <p:spPr bwMode="auto">
              <a:xfrm>
                <a:off x="1837" y="1179"/>
                <a:ext cx="247" cy="267"/>
              </a:xfrm>
              <a:prstGeom prst="ellips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/>
                <a:endParaRPr lang="fr-BE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4" name="Text Box 37"/>
              <p:cNvSpPr txBox="1">
                <a:spLocks noChangeArrowheads="1"/>
              </p:cNvSpPr>
              <p:nvPr/>
            </p:nvSpPr>
            <p:spPr bwMode="auto">
              <a:xfrm>
                <a:off x="1845" y="1222"/>
                <a:ext cx="222" cy="204"/>
              </a:xfrm>
              <a:prstGeom prst="rect">
                <a:avLst/>
              </a:prstGeom>
              <a:solidFill>
                <a:srgbClr val="FFFF00">
                  <a:alpha val="0"/>
                </a:srgbClr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 algn="ctr">
                  <a:lnSpc>
                    <a:spcPct val="85000"/>
                  </a:lnSpc>
                  <a:spcBef>
                    <a:spcPct val="50000"/>
                  </a:spcBef>
                  <a:defRPr/>
                </a:pPr>
                <a:r>
                  <a:rPr lang="nl-BE" sz="2400" b="1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/>
                  </a:rPr>
                  <a:t>2</a:t>
                </a:r>
                <a:endParaRPr lang="nl-NL" sz="2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/>
                </a:endParaRPr>
              </a:p>
            </p:txBody>
          </p:sp>
        </p:grpSp>
        <p:sp>
          <p:nvSpPr>
            <p:cNvPr id="52" name="Text Box 38"/>
            <p:cNvSpPr txBox="1">
              <a:spLocks noChangeArrowheads="1"/>
            </p:cNvSpPr>
            <p:nvPr/>
          </p:nvSpPr>
          <p:spPr bwMode="auto">
            <a:xfrm>
              <a:off x="5008" y="3234"/>
              <a:ext cx="726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sz="1600">
                <a:solidFill>
                  <a:srgbClr val="FFFFFF"/>
                </a:solidFill>
                <a:latin typeface="Verdana" pitchFamily="34" charset="0"/>
              </a:endParaRPr>
            </a:p>
          </p:txBody>
        </p:sp>
      </p:grpSp>
      <p:grpSp>
        <p:nvGrpSpPr>
          <p:cNvPr id="31" name="Group 34"/>
          <p:cNvGrpSpPr>
            <a:grpSpLocks/>
          </p:cNvGrpSpPr>
          <p:nvPr/>
        </p:nvGrpSpPr>
        <p:grpSpPr bwMode="auto">
          <a:xfrm>
            <a:off x="3962400" y="6176963"/>
            <a:ext cx="1152525" cy="681037"/>
            <a:chOff x="5008" y="3017"/>
            <a:chExt cx="726" cy="429"/>
          </a:xfrm>
        </p:grpSpPr>
        <p:grpSp>
          <p:nvGrpSpPr>
            <p:cNvPr id="35" name="Group 35"/>
            <p:cNvGrpSpPr>
              <a:grpSpLocks/>
            </p:cNvGrpSpPr>
            <p:nvPr/>
          </p:nvGrpSpPr>
          <p:grpSpPr bwMode="auto">
            <a:xfrm>
              <a:off x="5257" y="3017"/>
              <a:ext cx="247" cy="267"/>
              <a:chOff x="1837" y="1179"/>
              <a:chExt cx="247" cy="267"/>
            </a:xfrm>
          </p:grpSpPr>
          <p:sp>
            <p:nvSpPr>
              <p:cNvPr id="58" name="Oval 36"/>
              <p:cNvSpPr>
                <a:spLocks noChangeArrowheads="1"/>
              </p:cNvSpPr>
              <p:nvPr/>
            </p:nvSpPr>
            <p:spPr bwMode="auto">
              <a:xfrm>
                <a:off x="1837" y="1179"/>
                <a:ext cx="247" cy="267"/>
              </a:xfrm>
              <a:prstGeom prst="ellips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/>
                <a:endParaRPr lang="fr-BE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4" name="Text Box 37"/>
              <p:cNvSpPr txBox="1">
                <a:spLocks noChangeArrowheads="1"/>
              </p:cNvSpPr>
              <p:nvPr/>
            </p:nvSpPr>
            <p:spPr bwMode="auto">
              <a:xfrm>
                <a:off x="1845" y="1222"/>
                <a:ext cx="222" cy="204"/>
              </a:xfrm>
              <a:prstGeom prst="rect">
                <a:avLst/>
              </a:prstGeom>
              <a:solidFill>
                <a:srgbClr val="FFFF00">
                  <a:alpha val="0"/>
                </a:srgbClr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 algn="ctr">
                  <a:lnSpc>
                    <a:spcPct val="85000"/>
                  </a:lnSpc>
                  <a:spcBef>
                    <a:spcPct val="50000"/>
                  </a:spcBef>
                  <a:defRPr/>
                </a:pPr>
                <a:r>
                  <a:rPr lang="nl-BE" sz="2400" b="1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/>
                  </a:rPr>
                  <a:t>1</a:t>
                </a:r>
                <a:endParaRPr lang="nl-NL" sz="2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/>
                </a:endParaRPr>
              </a:p>
            </p:txBody>
          </p:sp>
        </p:grpSp>
        <p:sp>
          <p:nvSpPr>
            <p:cNvPr id="57" name="Text Box 38"/>
            <p:cNvSpPr txBox="1">
              <a:spLocks noChangeArrowheads="1"/>
            </p:cNvSpPr>
            <p:nvPr/>
          </p:nvSpPr>
          <p:spPr bwMode="auto">
            <a:xfrm>
              <a:off x="5008" y="3234"/>
              <a:ext cx="726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sz="1600">
                <a:solidFill>
                  <a:srgbClr val="FFFFFF"/>
                </a:solidFill>
                <a:latin typeface="Verdana" pitchFamily="34" charset="0"/>
              </a:endParaRPr>
            </a:p>
          </p:txBody>
        </p:sp>
      </p:grpSp>
      <p:sp>
        <p:nvSpPr>
          <p:cNvPr id="68" name="Ovaal 67"/>
          <p:cNvSpPr/>
          <p:nvPr/>
        </p:nvSpPr>
        <p:spPr>
          <a:xfrm>
            <a:off x="1981200" y="1447800"/>
            <a:ext cx="152400" cy="152400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6" name="Ovaal 65"/>
          <p:cNvSpPr/>
          <p:nvPr/>
        </p:nvSpPr>
        <p:spPr>
          <a:xfrm>
            <a:off x="2209800" y="990600"/>
            <a:ext cx="381000" cy="381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7" name="Ovaal 66"/>
          <p:cNvSpPr/>
          <p:nvPr/>
        </p:nvSpPr>
        <p:spPr>
          <a:xfrm>
            <a:off x="4495800" y="2133600"/>
            <a:ext cx="381000" cy="381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0" name="Ovaal 69"/>
          <p:cNvSpPr/>
          <p:nvPr/>
        </p:nvSpPr>
        <p:spPr>
          <a:xfrm>
            <a:off x="6096000" y="1219200"/>
            <a:ext cx="381000" cy="381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1" name="Ovaal 70"/>
          <p:cNvSpPr/>
          <p:nvPr/>
        </p:nvSpPr>
        <p:spPr>
          <a:xfrm>
            <a:off x="609600" y="3657600"/>
            <a:ext cx="381000" cy="381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2" name="Ovaal 71"/>
          <p:cNvSpPr/>
          <p:nvPr/>
        </p:nvSpPr>
        <p:spPr>
          <a:xfrm>
            <a:off x="838200" y="2667000"/>
            <a:ext cx="381000" cy="381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3" name="Ovaal 72"/>
          <p:cNvSpPr/>
          <p:nvPr/>
        </p:nvSpPr>
        <p:spPr>
          <a:xfrm>
            <a:off x="7239000" y="4114800"/>
            <a:ext cx="381000" cy="381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4" name="Ovaal 73"/>
          <p:cNvSpPr/>
          <p:nvPr/>
        </p:nvSpPr>
        <p:spPr>
          <a:xfrm>
            <a:off x="7924800" y="3048000"/>
            <a:ext cx="381000" cy="381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5" name="Ovaal 74"/>
          <p:cNvSpPr/>
          <p:nvPr/>
        </p:nvSpPr>
        <p:spPr>
          <a:xfrm>
            <a:off x="1981200" y="3124200"/>
            <a:ext cx="381000" cy="381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6" name="Ovaal 75"/>
          <p:cNvSpPr/>
          <p:nvPr/>
        </p:nvSpPr>
        <p:spPr>
          <a:xfrm>
            <a:off x="3733800" y="4343400"/>
            <a:ext cx="381000" cy="381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81" name="Rechte verbindingslijn met pijl 80"/>
          <p:cNvCxnSpPr/>
          <p:nvPr/>
        </p:nvCxnSpPr>
        <p:spPr>
          <a:xfrm rot="16200000" flipV="1">
            <a:off x="1828800" y="2137569"/>
            <a:ext cx="381000" cy="76200"/>
          </a:xfrm>
          <a:prstGeom prst="straightConnector1">
            <a:avLst/>
          </a:prstGeom>
          <a:ln>
            <a:solidFill>
              <a:schemeClr val="bg1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Rechte verbindingslijn met pijl 85"/>
          <p:cNvCxnSpPr/>
          <p:nvPr/>
        </p:nvCxnSpPr>
        <p:spPr>
          <a:xfrm flipH="1" flipV="1">
            <a:off x="3733800" y="1314450"/>
            <a:ext cx="228600" cy="361950"/>
          </a:xfrm>
          <a:prstGeom prst="straightConnector1">
            <a:avLst/>
          </a:prstGeom>
          <a:ln>
            <a:solidFill>
              <a:schemeClr val="bg1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Rechte verbindingslijn met pijl 95"/>
          <p:cNvCxnSpPr/>
          <p:nvPr/>
        </p:nvCxnSpPr>
        <p:spPr>
          <a:xfrm flipV="1">
            <a:off x="6156176" y="1676400"/>
            <a:ext cx="130324" cy="468313"/>
          </a:xfrm>
          <a:prstGeom prst="straightConnector1">
            <a:avLst/>
          </a:prstGeom>
          <a:ln>
            <a:solidFill>
              <a:schemeClr val="bg1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Rechte verbindingslijn met pijl 102"/>
          <p:cNvCxnSpPr/>
          <p:nvPr/>
        </p:nvCxnSpPr>
        <p:spPr>
          <a:xfrm rot="16200000" flipV="1">
            <a:off x="2743200" y="2590800"/>
            <a:ext cx="381000" cy="76200"/>
          </a:xfrm>
          <a:prstGeom prst="straightConnector1">
            <a:avLst/>
          </a:prstGeom>
          <a:ln>
            <a:solidFill>
              <a:schemeClr val="bg1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6" name="Ovaal 105"/>
          <p:cNvSpPr/>
          <p:nvPr/>
        </p:nvSpPr>
        <p:spPr>
          <a:xfrm>
            <a:off x="4267200" y="3124200"/>
            <a:ext cx="381000" cy="381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11" name="Rechte verbindingslijn met pijl 110"/>
          <p:cNvCxnSpPr/>
          <p:nvPr/>
        </p:nvCxnSpPr>
        <p:spPr>
          <a:xfrm rot="5400000" flipH="1" flipV="1">
            <a:off x="3848100" y="3390900"/>
            <a:ext cx="381000" cy="1588"/>
          </a:xfrm>
          <a:prstGeom prst="straightConnector1">
            <a:avLst/>
          </a:prstGeom>
          <a:ln>
            <a:solidFill>
              <a:schemeClr val="bg1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rapezium 35"/>
          <p:cNvSpPr/>
          <p:nvPr/>
        </p:nvSpPr>
        <p:spPr>
          <a:xfrm>
            <a:off x="1833461" y="1735931"/>
            <a:ext cx="5330827" cy="2494756"/>
          </a:xfrm>
          <a:prstGeom prst="trapezoid">
            <a:avLst>
              <a:gd name="adj" fmla="val 16671"/>
            </a:avLst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3" name="Ovaal 82"/>
          <p:cNvSpPr/>
          <p:nvPr/>
        </p:nvSpPr>
        <p:spPr>
          <a:xfrm>
            <a:off x="4355976" y="620688"/>
            <a:ext cx="381000" cy="381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41" name="Rechte verbindingslijn met pijl 40"/>
          <p:cNvCxnSpPr/>
          <p:nvPr/>
        </p:nvCxnSpPr>
        <p:spPr>
          <a:xfrm flipV="1">
            <a:off x="2362200" y="1181100"/>
            <a:ext cx="2008188" cy="2667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Rechte verbindingslijn met pijl 88"/>
          <p:cNvCxnSpPr/>
          <p:nvPr/>
        </p:nvCxnSpPr>
        <p:spPr>
          <a:xfrm flipV="1">
            <a:off x="2318792" y="2251869"/>
            <a:ext cx="381000" cy="266700"/>
          </a:xfrm>
          <a:prstGeom prst="straightConnector1">
            <a:avLst/>
          </a:prstGeom>
          <a:ln>
            <a:solidFill>
              <a:schemeClr val="bg1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Rechte verbindingslijn met pijl 89"/>
          <p:cNvCxnSpPr/>
          <p:nvPr/>
        </p:nvCxnSpPr>
        <p:spPr>
          <a:xfrm flipV="1">
            <a:off x="1978224" y="3727698"/>
            <a:ext cx="505544" cy="133350"/>
          </a:xfrm>
          <a:prstGeom prst="straightConnector1">
            <a:avLst/>
          </a:prstGeom>
          <a:ln>
            <a:solidFill>
              <a:schemeClr val="bg1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Rechte verbindingslijn met pijl 94"/>
          <p:cNvCxnSpPr/>
          <p:nvPr/>
        </p:nvCxnSpPr>
        <p:spPr>
          <a:xfrm flipH="1" flipV="1">
            <a:off x="4999361" y="2471936"/>
            <a:ext cx="436735" cy="381000"/>
          </a:xfrm>
          <a:prstGeom prst="straightConnector1">
            <a:avLst/>
          </a:prstGeom>
          <a:ln>
            <a:solidFill>
              <a:schemeClr val="bg1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" name="Titel 1"/>
          <p:cNvSpPr txBox="1">
            <a:spLocks/>
          </p:cNvSpPr>
          <p:nvPr/>
        </p:nvSpPr>
        <p:spPr>
          <a:xfrm>
            <a:off x="-152400" y="0"/>
            <a:ext cx="9372600" cy="457200"/>
          </a:xfrm>
          <a:prstGeom prst="rect">
            <a:avLst/>
          </a:prstGeom>
          <a:solidFill>
            <a:schemeClr val="bg1">
              <a:alpha val="79000"/>
            </a:schemeClr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2400" b="1" dirty="0" smtClean="0">
                <a:latin typeface="ScalaPro-Bold" pitchFamily="50" charset="0"/>
                <a:ea typeface="+mj-ea"/>
                <a:cs typeface="+mj-cs"/>
              </a:rPr>
              <a:t>PRINCIPI </a:t>
            </a:r>
            <a:r>
              <a:rPr kumimoji="0" lang="nl-BE" sz="24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ScalaPro-Bold" pitchFamily="50" charset="0"/>
                <a:ea typeface="+mj-ea"/>
                <a:cs typeface="+mj-cs"/>
              </a:rPr>
              <a:t>–</a:t>
            </a:r>
            <a:r>
              <a:rPr kumimoji="0" lang="sl-SI" sz="24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ScalaPro-Bold" pitchFamily="50" charset="0"/>
                <a:ea typeface="+mj-ea"/>
                <a:cs typeface="+mj-cs"/>
              </a:rPr>
              <a:t> FAZA BRANJENJA</a:t>
            </a:r>
            <a:endParaRPr kumimoji="0" lang="nl-BE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calaPro-Bold" pitchFamily="50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648094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20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9575"/>
            <a:ext cx="8229600" cy="3844925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32100" name="Picture 4" descr="Voetbalterre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4938" y="0"/>
            <a:ext cx="9363076" cy="694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1057275" y="2595563"/>
            <a:ext cx="1152525" cy="681037"/>
            <a:chOff x="5008" y="3017"/>
            <a:chExt cx="726" cy="429"/>
          </a:xfrm>
        </p:grpSpPr>
        <p:grpSp>
          <p:nvGrpSpPr>
            <p:cNvPr id="3" name="Group 35"/>
            <p:cNvGrpSpPr>
              <a:grpSpLocks/>
            </p:cNvGrpSpPr>
            <p:nvPr/>
          </p:nvGrpSpPr>
          <p:grpSpPr bwMode="auto">
            <a:xfrm>
              <a:off x="5257" y="3017"/>
              <a:ext cx="247" cy="267"/>
              <a:chOff x="1837" y="1179"/>
              <a:chExt cx="247" cy="267"/>
            </a:xfrm>
          </p:grpSpPr>
          <p:sp>
            <p:nvSpPr>
              <p:cNvPr id="132131" name="Oval 36"/>
              <p:cNvSpPr>
                <a:spLocks noChangeArrowheads="1"/>
              </p:cNvSpPr>
              <p:nvPr/>
            </p:nvSpPr>
            <p:spPr bwMode="auto">
              <a:xfrm>
                <a:off x="1837" y="1179"/>
                <a:ext cx="247" cy="267"/>
              </a:xfrm>
              <a:prstGeom prst="ellips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/>
                <a:endParaRPr lang="fr-BE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45797" name="Text Box 37"/>
              <p:cNvSpPr txBox="1">
                <a:spLocks noChangeArrowheads="1"/>
              </p:cNvSpPr>
              <p:nvPr/>
            </p:nvSpPr>
            <p:spPr bwMode="auto">
              <a:xfrm>
                <a:off x="1845" y="1222"/>
                <a:ext cx="222" cy="204"/>
              </a:xfrm>
              <a:prstGeom prst="rect">
                <a:avLst/>
              </a:prstGeom>
              <a:solidFill>
                <a:srgbClr val="FFFF00">
                  <a:alpha val="0"/>
                </a:srgbClr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 algn="ctr">
                  <a:lnSpc>
                    <a:spcPct val="85000"/>
                  </a:lnSpc>
                  <a:spcBef>
                    <a:spcPct val="50000"/>
                  </a:spcBef>
                  <a:defRPr/>
                </a:pPr>
                <a:r>
                  <a:rPr lang="nl-BE" sz="24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/>
                  </a:rPr>
                  <a:t>11</a:t>
                </a:r>
                <a:endParaRPr lang="nl-NL" sz="2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/>
                </a:endParaRPr>
              </a:p>
            </p:txBody>
          </p:sp>
        </p:grpSp>
        <p:sp>
          <p:nvSpPr>
            <p:cNvPr id="132130" name="Text Box 38"/>
            <p:cNvSpPr txBox="1">
              <a:spLocks noChangeArrowheads="1"/>
            </p:cNvSpPr>
            <p:nvPr/>
          </p:nvSpPr>
          <p:spPr bwMode="auto">
            <a:xfrm>
              <a:off x="5008" y="3234"/>
              <a:ext cx="726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sz="1600">
                <a:solidFill>
                  <a:srgbClr val="FFFFFF"/>
                </a:solidFill>
                <a:latin typeface="Verdana" pitchFamily="34" charset="0"/>
              </a:endParaRPr>
            </a:p>
          </p:txBody>
        </p:sp>
      </p:grpSp>
      <p:grpSp>
        <p:nvGrpSpPr>
          <p:cNvPr id="4" name="Group 34"/>
          <p:cNvGrpSpPr>
            <a:grpSpLocks/>
          </p:cNvGrpSpPr>
          <p:nvPr/>
        </p:nvGrpSpPr>
        <p:grpSpPr bwMode="auto">
          <a:xfrm>
            <a:off x="3581400" y="1524000"/>
            <a:ext cx="1152525" cy="681037"/>
            <a:chOff x="5008" y="3017"/>
            <a:chExt cx="726" cy="429"/>
          </a:xfrm>
        </p:grpSpPr>
        <p:grpSp>
          <p:nvGrpSpPr>
            <p:cNvPr id="5" name="Group 35"/>
            <p:cNvGrpSpPr>
              <a:grpSpLocks/>
            </p:cNvGrpSpPr>
            <p:nvPr/>
          </p:nvGrpSpPr>
          <p:grpSpPr bwMode="auto">
            <a:xfrm>
              <a:off x="5257" y="3017"/>
              <a:ext cx="247" cy="267"/>
              <a:chOff x="1837" y="1179"/>
              <a:chExt cx="247" cy="267"/>
            </a:xfrm>
          </p:grpSpPr>
          <p:sp>
            <p:nvSpPr>
              <p:cNvPr id="62" name="Oval 36"/>
              <p:cNvSpPr>
                <a:spLocks noChangeArrowheads="1"/>
              </p:cNvSpPr>
              <p:nvPr/>
            </p:nvSpPr>
            <p:spPr bwMode="auto">
              <a:xfrm>
                <a:off x="1837" y="1179"/>
                <a:ext cx="247" cy="267"/>
              </a:xfrm>
              <a:prstGeom prst="ellips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/>
                <a:endParaRPr lang="fr-BE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3" name="Text Box 37"/>
              <p:cNvSpPr txBox="1">
                <a:spLocks noChangeArrowheads="1"/>
              </p:cNvSpPr>
              <p:nvPr/>
            </p:nvSpPr>
            <p:spPr bwMode="auto">
              <a:xfrm>
                <a:off x="1845" y="1222"/>
                <a:ext cx="222" cy="204"/>
              </a:xfrm>
              <a:prstGeom prst="rect">
                <a:avLst/>
              </a:prstGeom>
              <a:solidFill>
                <a:srgbClr val="FFFF00">
                  <a:alpha val="0"/>
                </a:srgbClr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 algn="ctr">
                  <a:lnSpc>
                    <a:spcPct val="85000"/>
                  </a:lnSpc>
                  <a:spcBef>
                    <a:spcPct val="50000"/>
                  </a:spcBef>
                  <a:defRPr/>
                </a:pPr>
                <a:r>
                  <a:rPr lang="nl-BE" sz="2400" b="1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/>
                  </a:rPr>
                  <a:t>9</a:t>
                </a:r>
                <a:endParaRPr lang="nl-NL" sz="2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/>
                </a:endParaRPr>
              </a:p>
            </p:txBody>
          </p:sp>
        </p:grpSp>
        <p:sp>
          <p:nvSpPr>
            <p:cNvPr id="61" name="Text Box 38"/>
            <p:cNvSpPr txBox="1">
              <a:spLocks noChangeArrowheads="1"/>
            </p:cNvSpPr>
            <p:nvPr/>
          </p:nvSpPr>
          <p:spPr bwMode="auto">
            <a:xfrm>
              <a:off x="5008" y="3234"/>
              <a:ext cx="726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sz="1600">
                <a:solidFill>
                  <a:srgbClr val="FFFFFF"/>
                </a:solidFill>
                <a:latin typeface="Verdana" pitchFamily="34" charset="0"/>
              </a:endParaRP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6400800" y="2214563"/>
            <a:ext cx="1152525" cy="681037"/>
            <a:chOff x="5008" y="3017"/>
            <a:chExt cx="726" cy="429"/>
          </a:xfrm>
        </p:grpSpPr>
        <p:grpSp>
          <p:nvGrpSpPr>
            <p:cNvPr id="7" name="Group 35"/>
            <p:cNvGrpSpPr>
              <a:grpSpLocks/>
            </p:cNvGrpSpPr>
            <p:nvPr/>
          </p:nvGrpSpPr>
          <p:grpSpPr bwMode="auto">
            <a:xfrm>
              <a:off x="5257" y="3017"/>
              <a:ext cx="247" cy="267"/>
              <a:chOff x="1837" y="1179"/>
              <a:chExt cx="247" cy="267"/>
            </a:xfrm>
          </p:grpSpPr>
          <p:sp>
            <p:nvSpPr>
              <p:cNvPr id="18" name="Oval 36"/>
              <p:cNvSpPr>
                <a:spLocks noChangeArrowheads="1"/>
              </p:cNvSpPr>
              <p:nvPr/>
            </p:nvSpPr>
            <p:spPr bwMode="auto">
              <a:xfrm>
                <a:off x="1837" y="1179"/>
                <a:ext cx="247" cy="267"/>
              </a:xfrm>
              <a:prstGeom prst="ellips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/>
                <a:endParaRPr lang="fr-BE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Text Box 37"/>
              <p:cNvSpPr txBox="1">
                <a:spLocks noChangeArrowheads="1"/>
              </p:cNvSpPr>
              <p:nvPr/>
            </p:nvSpPr>
            <p:spPr bwMode="auto">
              <a:xfrm>
                <a:off x="1845" y="1222"/>
                <a:ext cx="222" cy="204"/>
              </a:xfrm>
              <a:prstGeom prst="rect">
                <a:avLst/>
              </a:prstGeom>
              <a:solidFill>
                <a:srgbClr val="FFFF00">
                  <a:alpha val="0"/>
                </a:srgbClr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 algn="ctr">
                  <a:lnSpc>
                    <a:spcPct val="85000"/>
                  </a:lnSpc>
                  <a:spcBef>
                    <a:spcPct val="50000"/>
                  </a:spcBef>
                  <a:defRPr/>
                </a:pPr>
                <a:r>
                  <a:rPr lang="nl-BE" sz="2400" b="1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/>
                  </a:rPr>
                  <a:t>7</a:t>
                </a:r>
                <a:endParaRPr lang="nl-NL" sz="2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/>
                </a:endParaRPr>
              </a:p>
            </p:txBody>
          </p:sp>
        </p:grpSp>
        <p:sp>
          <p:nvSpPr>
            <p:cNvPr id="17" name="Text Box 38"/>
            <p:cNvSpPr txBox="1">
              <a:spLocks noChangeArrowheads="1"/>
            </p:cNvSpPr>
            <p:nvPr/>
          </p:nvSpPr>
          <p:spPr bwMode="auto">
            <a:xfrm>
              <a:off x="5008" y="3234"/>
              <a:ext cx="726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sz="1600">
                <a:solidFill>
                  <a:srgbClr val="FFFFFF"/>
                </a:solidFill>
                <a:latin typeface="Verdana" pitchFamily="34" charset="0"/>
              </a:endParaRPr>
            </a:p>
          </p:txBody>
        </p:sp>
      </p:grpSp>
      <p:grpSp>
        <p:nvGrpSpPr>
          <p:cNvPr id="8" name="Group 34"/>
          <p:cNvGrpSpPr>
            <a:grpSpLocks/>
          </p:cNvGrpSpPr>
          <p:nvPr/>
        </p:nvGrpSpPr>
        <p:grpSpPr bwMode="auto">
          <a:xfrm>
            <a:off x="4876800" y="2976563"/>
            <a:ext cx="1152525" cy="681037"/>
            <a:chOff x="5008" y="3017"/>
            <a:chExt cx="726" cy="429"/>
          </a:xfrm>
        </p:grpSpPr>
        <p:grpSp>
          <p:nvGrpSpPr>
            <p:cNvPr id="9" name="Group 35"/>
            <p:cNvGrpSpPr>
              <a:grpSpLocks/>
            </p:cNvGrpSpPr>
            <p:nvPr/>
          </p:nvGrpSpPr>
          <p:grpSpPr bwMode="auto">
            <a:xfrm>
              <a:off x="5257" y="3017"/>
              <a:ext cx="247" cy="267"/>
              <a:chOff x="1837" y="1179"/>
              <a:chExt cx="247" cy="267"/>
            </a:xfrm>
          </p:grpSpPr>
          <p:sp>
            <p:nvSpPr>
              <p:cNvPr id="23" name="Oval 36"/>
              <p:cNvSpPr>
                <a:spLocks noChangeArrowheads="1"/>
              </p:cNvSpPr>
              <p:nvPr/>
            </p:nvSpPr>
            <p:spPr bwMode="auto">
              <a:xfrm>
                <a:off x="1837" y="1179"/>
                <a:ext cx="247" cy="267"/>
              </a:xfrm>
              <a:prstGeom prst="ellips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/>
                <a:endParaRPr lang="fr-BE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Text Box 37"/>
              <p:cNvSpPr txBox="1">
                <a:spLocks noChangeArrowheads="1"/>
              </p:cNvSpPr>
              <p:nvPr/>
            </p:nvSpPr>
            <p:spPr bwMode="auto">
              <a:xfrm>
                <a:off x="1845" y="1222"/>
                <a:ext cx="222" cy="204"/>
              </a:xfrm>
              <a:prstGeom prst="rect">
                <a:avLst/>
              </a:prstGeom>
              <a:solidFill>
                <a:srgbClr val="FFFF00">
                  <a:alpha val="0"/>
                </a:srgbClr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 algn="ctr">
                  <a:lnSpc>
                    <a:spcPct val="85000"/>
                  </a:lnSpc>
                  <a:spcBef>
                    <a:spcPct val="50000"/>
                  </a:spcBef>
                  <a:defRPr/>
                </a:pPr>
                <a:r>
                  <a:rPr lang="nl-BE" sz="2400" b="1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/>
                  </a:rPr>
                  <a:t>10</a:t>
                </a:r>
                <a:endParaRPr lang="nl-NL" sz="2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/>
                </a:endParaRPr>
              </a:p>
            </p:txBody>
          </p:sp>
        </p:grpSp>
        <p:sp>
          <p:nvSpPr>
            <p:cNvPr id="22" name="Text Box 38"/>
            <p:cNvSpPr txBox="1">
              <a:spLocks noChangeArrowheads="1"/>
            </p:cNvSpPr>
            <p:nvPr/>
          </p:nvSpPr>
          <p:spPr bwMode="auto">
            <a:xfrm>
              <a:off x="5008" y="3234"/>
              <a:ext cx="726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sz="1600">
                <a:solidFill>
                  <a:srgbClr val="FFFFFF"/>
                </a:solidFill>
                <a:latin typeface="Verdana" pitchFamily="34" charset="0"/>
              </a:endParaRPr>
            </a:p>
          </p:txBody>
        </p:sp>
      </p:grpSp>
      <p:grpSp>
        <p:nvGrpSpPr>
          <p:cNvPr id="10" name="Group 34"/>
          <p:cNvGrpSpPr>
            <a:grpSpLocks/>
          </p:cNvGrpSpPr>
          <p:nvPr/>
        </p:nvGrpSpPr>
        <p:grpSpPr bwMode="auto">
          <a:xfrm>
            <a:off x="2276475" y="2824163"/>
            <a:ext cx="1152525" cy="681037"/>
            <a:chOff x="5008" y="3017"/>
            <a:chExt cx="726" cy="429"/>
          </a:xfrm>
        </p:grpSpPr>
        <p:grpSp>
          <p:nvGrpSpPr>
            <p:cNvPr id="11" name="Group 35"/>
            <p:cNvGrpSpPr>
              <a:grpSpLocks/>
            </p:cNvGrpSpPr>
            <p:nvPr/>
          </p:nvGrpSpPr>
          <p:grpSpPr bwMode="auto">
            <a:xfrm>
              <a:off x="5257" y="3017"/>
              <a:ext cx="247" cy="267"/>
              <a:chOff x="1837" y="1179"/>
              <a:chExt cx="247" cy="267"/>
            </a:xfrm>
          </p:grpSpPr>
          <p:sp>
            <p:nvSpPr>
              <p:cNvPr id="28" name="Oval 36"/>
              <p:cNvSpPr>
                <a:spLocks noChangeArrowheads="1"/>
              </p:cNvSpPr>
              <p:nvPr/>
            </p:nvSpPr>
            <p:spPr bwMode="auto">
              <a:xfrm>
                <a:off x="1837" y="1179"/>
                <a:ext cx="247" cy="267"/>
              </a:xfrm>
              <a:prstGeom prst="ellips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/>
                <a:endParaRPr lang="fr-BE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9" name="Text Box 37"/>
              <p:cNvSpPr txBox="1">
                <a:spLocks noChangeArrowheads="1"/>
              </p:cNvSpPr>
              <p:nvPr/>
            </p:nvSpPr>
            <p:spPr bwMode="auto">
              <a:xfrm>
                <a:off x="1845" y="1222"/>
                <a:ext cx="222" cy="204"/>
              </a:xfrm>
              <a:prstGeom prst="rect">
                <a:avLst/>
              </a:prstGeom>
              <a:solidFill>
                <a:srgbClr val="FFFF00">
                  <a:alpha val="0"/>
                </a:srgbClr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 algn="ctr">
                  <a:lnSpc>
                    <a:spcPct val="85000"/>
                  </a:lnSpc>
                  <a:spcBef>
                    <a:spcPct val="50000"/>
                  </a:spcBef>
                  <a:defRPr/>
                </a:pPr>
                <a:r>
                  <a:rPr lang="nl-BE" sz="2400" b="1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/>
                  </a:rPr>
                  <a:t>8</a:t>
                </a:r>
                <a:endParaRPr lang="nl-NL" sz="2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/>
                </a:endParaRPr>
              </a:p>
            </p:txBody>
          </p:sp>
        </p:grpSp>
        <p:sp>
          <p:nvSpPr>
            <p:cNvPr id="27" name="Text Box 38"/>
            <p:cNvSpPr txBox="1">
              <a:spLocks noChangeArrowheads="1"/>
            </p:cNvSpPr>
            <p:nvPr/>
          </p:nvSpPr>
          <p:spPr bwMode="auto">
            <a:xfrm>
              <a:off x="5008" y="3234"/>
              <a:ext cx="726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sz="1600">
                <a:solidFill>
                  <a:srgbClr val="FFFFFF"/>
                </a:solidFill>
                <a:latin typeface="Verdana" pitchFamily="34" charset="0"/>
              </a:endParaRPr>
            </a:p>
          </p:txBody>
        </p:sp>
      </p:grpSp>
      <p:grpSp>
        <p:nvGrpSpPr>
          <p:cNvPr id="12" name="Group 34"/>
          <p:cNvGrpSpPr>
            <a:grpSpLocks/>
          </p:cNvGrpSpPr>
          <p:nvPr/>
        </p:nvGrpSpPr>
        <p:grpSpPr bwMode="auto">
          <a:xfrm>
            <a:off x="3495675" y="3509963"/>
            <a:ext cx="1152525" cy="681037"/>
            <a:chOff x="5008" y="3017"/>
            <a:chExt cx="726" cy="429"/>
          </a:xfrm>
        </p:grpSpPr>
        <p:grpSp>
          <p:nvGrpSpPr>
            <p:cNvPr id="13" name="Group 35"/>
            <p:cNvGrpSpPr>
              <a:grpSpLocks/>
            </p:cNvGrpSpPr>
            <p:nvPr/>
          </p:nvGrpSpPr>
          <p:grpSpPr bwMode="auto">
            <a:xfrm>
              <a:off x="5257" y="3017"/>
              <a:ext cx="247" cy="267"/>
              <a:chOff x="1837" y="1179"/>
              <a:chExt cx="247" cy="267"/>
            </a:xfrm>
          </p:grpSpPr>
          <p:sp>
            <p:nvSpPr>
              <p:cNvPr id="33" name="Oval 36"/>
              <p:cNvSpPr>
                <a:spLocks noChangeArrowheads="1"/>
              </p:cNvSpPr>
              <p:nvPr/>
            </p:nvSpPr>
            <p:spPr bwMode="auto">
              <a:xfrm>
                <a:off x="1837" y="1179"/>
                <a:ext cx="247" cy="267"/>
              </a:xfrm>
              <a:prstGeom prst="ellips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/>
                <a:endParaRPr lang="fr-BE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4" name="Text Box 37"/>
              <p:cNvSpPr txBox="1">
                <a:spLocks noChangeArrowheads="1"/>
              </p:cNvSpPr>
              <p:nvPr/>
            </p:nvSpPr>
            <p:spPr bwMode="auto">
              <a:xfrm>
                <a:off x="1845" y="1222"/>
                <a:ext cx="222" cy="204"/>
              </a:xfrm>
              <a:prstGeom prst="rect">
                <a:avLst/>
              </a:prstGeom>
              <a:solidFill>
                <a:srgbClr val="FFFF00">
                  <a:alpha val="0"/>
                </a:srgbClr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 algn="ctr">
                  <a:lnSpc>
                    <a:spcPct val="85000"/>
                  </a:lnSpc>
                  <a:spcBef>
                    <a:spcPct val="50000"/>
                  </a:spcBef>
                  <a:defRPr/>
                </a:pPr>
                <a:r>
                  <a:rPr lang="nl-BE" sz="2400" b="1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/>
                  </a:rPr>
                  <a:t>6</a:t>
                </a:r>
                <a:endParaRPr lang="nl-NL" sz="2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/>
                </a:endParaRPr>
              </a:p>
            </p:txBody>
          </p:sp>
        </p:grpSp>
        <p:sp>
          <p:nvSpPr>
            <p:cNvPr id="32" name="Text Box 38"/>
            <p:cNvSpPr txBox="1">
              <a:spLocks noChangeArrowheads="1"/>
            </p:cNvSpPr>
            <p:nvPr/>
          </p:nvSpPr>
          <p:spPr bwMode="auto">
            <a:xfrm>
              <a:off x="5008" y="3234"/>
              <a:ext cx="726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sz="1600">
                <a:solidFill>
                  <a:srgbClr val="FFFFFF"/>
                </a:solidFill>
                <a:latin typeface="Verdana" pitchFamily="34" charset="0"/>
              </a:endParaRPr>
            </a:p>
          </p:txBody>
        </p:sp>
      </p:grpSp>
      <p:grpSp>
        <p:nvGrpSpPr>
          <p:cNvPr id="14" name="Group 34"/>
          <p:cNvGrpSpPr>
            <a:grpSpLocks/>
          </p:cNvGrpSpPr>
          <p:nvPr/>
        </p:nvGrpSpPr>
        <p:grpSpPr bwMode="auto">
          <a:xfrm>
            <a:off x="3733800" y="4495800"/>
            <a:ext cx="1152525" cy="681037"/>
            <a:chOff x="5008" y="3017"/>
            <a:chExt cx="726" cy="429"/>
          </a:xfrm>
        </p:grpSpPr>
        <p:grpSp>
          <p:nvGrpSpPr>
            <p:cNvPr id="15" name="Group 35"/>
            <p:cNvGrpSpPr>
              <a:grpSpLocks/>
            </p:cNvGrpSpPr>
            <p:nvPr/>
          </p:nvGrpSpPr>
          <p:grpSpPr bwMode="auto">
            <a:xfrm>
              <a:off x="5257" y="3017"/>
              <a:ext cx="247" cy="267"/>
              <a:chOff x="1837" y="1179"/>
              <a:chExt cx="247" cy="267"/>
            </a:xfrm>
          </p:grpSpPr>
          <p:sp>
            <p:nvSpPr>
              <p:cNvPr id="38" name="Oval 36"/>
              <p:cNvSpPr>
                <a:spLocks noChangeArrowheads="1"/>
              </p:cNvSpPr>
              <p:nvPr/>
            </p:nvSpPr>
            <p:spPr bwMode="auto">
              <a:xfrm>
                <a:off x="1837" y="1179"/>
                <a:ext cx="247" cy="267"/>
              </a:xfrm>
              <a:prstGeom prst="ellips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/>
                <a:endParaRPr lang="fr-BE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9" name="Text Box 37"/>
              <p:cNvSpPr txBox="1">
                <a:spLocks noChangeArrowheads="1"/>
              </p:cNvSpPr>
              <p:nvPr/>
            </p:nvSpPr>
            <p:spPr bwMode="auto">
              <a:xfrm>
                <a:off x="1845" y="1222"/>
                <a:ext cx="222" cy="204"/>
              </a:xfrm>
              <a:prstGeom prst="rect">
                <a:avLst/>
              </a:prstGeom>
              <a:solidFill>
                <a:srgbClr val="FFFF00">
                  <a:alpha val="0"/>
                </a:srgbClr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 algn="ctr">
                  <a:lnSpc>
                    <a:spcPct val="85000"/>
                  </a:lnSpc>
                  <a:spcBef>
                    <a:spcPct val="50000"/>
                  </a:spcBef>
                  <a:defRPr/>
                </a:pPr>
                <a:r>
                  <a:rPr lang="nl-BE" sz="2400" b="1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/>
                  </a:rPr>
                  <a:t>3</a:t>
                </a:r>
                <a:endParaRPr lang="nl-NL" sz="2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/>
                </a:endParaRPr>
              </a:p>
            </p:txBody>
          </p:sp>
        </p:grpSp>
        <p:sp>
          <p:nvSpPr>
            <p:cNvPr id="37" name="Text Box 38"/>
            <p:cNvSpPr txBox="1">
              <a:spLocks noChangeArrowheads="1"/>
            </p:cNvSpPr>
            <p:nvPr/>
          </p:nvSpPr>
          <p:spPr bwMode="auto">
            <a:xfrm>
              <a:off x="5008" y="3234"/>
              <a:ext cx="726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sz="1600">
                <a:solidFill>
                  <a:srgbClr val="FFFFFF"/>
                </a:solidFill>
                <a:latin typeface="Verdana" pitchFamily="34" charset="0"/>
              </a:endParaRPr>
            </a:p>
          </p:txBody>
        </p:sp>
      </p:grpSp>
      <p:grpSp>
        <p:nvGrpSpPr>
          <p:cNvPr id="16" name="Group 34"/>
          <p:cNvGrpSpPr>
            <a:grpSpLocks/>
          </p:cNvGrpSpPr>
          <p:nvPr/>
        </p:nvGrpSpPr>
        <p:grpSpPr bwMode="auto">
          <a:xfrm>
            <a:off x="2057400" y="4419600"/>
            <a:ext cx="1152525" cy="681037"/>
            <a:chOff x="5008" y="3017"/>
            <a:chExt cx="726" cy="429"/>
          </a:xfrm>
        </p:grpSpPr>
        <p:grpSp>
          <p:nvGrpSpPr>
            <p:cNvPr id="20" name="Group 35"/>
            <p:cNvGrpSpPr>
              <a:grpSpLocks/>
            </p:cNvGrpSpPr>
            <p:nvPr/>
          </p:nvGrpSpPr>
          <p:grpSpPr bwMode="auto">
            <a:xfrm>
              <a:off x="5257" y="3017"/>
              <a:ext cx="247" cy="267"/>
              <a:chOff x="1837" y="1179"/>
              <a:chExt cx="247" cy="267"/>
            </a:xfrm>
          </p:grpSpPr>
          <p:sp>
            <p:nvSpPr>
              <p:cNvPr id="43" name="Oval 36"/>
              <p:cNvSpPr>
                <a:spLocks noChangeArrowheads="1"/>
              </p:cNvSpPr>
              <p:nvPr/>
            </p:nvSpPr>
            <p:spPr bwMode="auto">
              <a:xfrm>
                <a:off x="1837" y="1179"/>
                <a:ext cx="247" cy="267"/>
              </a:xfrm>
              <a:prstGeom prst="ellips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/>
                <a:endParaRPr lang="fr-BE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4" name="Text Box 37"/>
              <p:cNvSpPr txBox="1">
                <a:spLocks noChangeArrowheads="1"/>
              </p:cNvSpPr>
              <p:nvPr/>
            </p:nvSpPr>
            <p:spPr bwMode="auto">
              <a:xfrm>
                <a:off x="1845" y="1222"/>
                <a:ext cx="222" cy="204"/>
              </a:xfrm>
              <a:prstGeom prst="rect">
                <a:avLst/>
              </a:prstGeom>
              <a:solidFill>
                <a:srgbClr val="FFFF00">
                  <a:alpha val="0"/>
                </a:srgbClr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 algn="ctr">
                  <a:lnSpc>
                    <a:spcPct val="85000"/>
                  </a:lnSpc>
                  <a:spcBef>
                    <a:spcPct val="50000"/>
                  </a:spcBef>
                  <a:defRPr/>
                </a:pPr>
                <a:r>
                  <a:rPr lang="nl-BE" sz="2400" b="1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/>
                  </a:rPr>
                  <a:t>4</a:t>
                </a:r>
                <a:endParaRPr lang="nl-NL" sz="2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/>
                </a:endParaRPr>
              </a:p>
            </p:txBody>
          </p:sp>
        </p:grpSp>
        <p:sp>
          <p:nvSpPr>
            <p:cNvPr id="42" name="Text Box 38"/>
            <p:cNvSpPr txBox="1">
              <a:spLocks noChangeArrowheads="1"/>
            </p:cNvSpPr>
            <p:nvPr/>
          </p:nvSpPr>
          <p:spPr bwMode="auto">
            <a:xfrm>
              <a:off x="5008" y="3234"/>
              <a:ext cx="726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sz="1600">
                <a:solidFill>
                  <a:srgbClr val="FFFFFF"/>
                </a:solidFill>
                <a:latin typeface="Verdana" pitchFamily="34" charset="0"/>
              </a:endParaRPr>
            </a:p>
          </p:txBody>
        </p:sp>
      </p:grpSp>
      <p:grpSp>
        <p:nvGrpSpPr>
          <p:cNvPr id="21" name="Group 34"/>
          <p:cNvGrpSpPr>
            <a:grpSpLocks/>
          </p:cNvGrpSpPr>
          <p:nvPr/>
        </p:nvGrpSpPr>
        <p:grpSpPr bwMode="auto">
          <a:xfrm>
            <a:off x="609600" y="3886200"/>
            <a:ext cx="1152525" cy="681037"/>
            <a:chOff x="5008" y="3017"/>
            <a:chExt cx="726" cy="429"/>
          </a:xfrm>
        </p:grpSpPr>
        <p:grpSp>
          <p:nvGrpSpPr>
            <p:cNvPr id="25" name="Group 35"/>
            <p:cNvGrpSpPr>
              <a:grpSpLocks/>
            </p:cNvGrpSpPr>
            <p:nvPr/>
          </p:nvGrpSpPr>
          <p:grpSpPr bwMode="auto">
            <a:xfrm>
              <a:off x="5257" y="3017"/>
              <a:ext cx="247" cy="267"/>
              <a:chOff x="1837" y="1179"/>
              <a:chExt cx="247" cy="267"/>
            </a:xfrm>
          </p:grpSpPr>
          <p:sp>
            <p:nvSpPr>
              <p:cNvPr id="48" name="Oval 36"/>
              <p:cNvSpPr>
                <a:spLocks noChangeArrowheads="1"/>
              </p:cNvSpPr>
              <p:nvPr/>
            </p:nvSpPr>
            <p:spPr bwMode="auto">
              <a:xfrm>
                <a:off x="1837" y="1179"/>
                <a:ext cx="247" cy="267"/>
              </a:xfrm>
              <a:prstGeom prst="ellips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/>
                <a:endParaRPr lang="fr-BE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9" name="Text Box 37"/>
              <p:cNvSpPr txBox="1">
                <a:spLocks noChangeArrowheads="1"/>
              </p:cNvSpPr>
              <p:nvPr/>
            </p:nvSpPr>
            <p:spPr bwMode="auto">
              <a:xfrm>
                <a:off x="1845" y="1222"/>
                <a:ext cx="222" cy="204"/>
              </a:xfrm>
              <a:prstGeom prst="rect">
                <a:avLst/>
              </a:prstGeom>
              <a:solidFill>
                <a:srgbClr val="FFFF00">
                  <a:alpha val="0"/>
                </a:srgbClr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 algn="ctr">
                  <a:lnSpc>
                    <a:spcPct val="85000"/>
                  </a:lnSpc>
                  <a:spcBef>
                    <a:spcPct val="50000"/>
                  </a:spcBef>
                  <a:defRPr/>
                </a:pPr>
                <a:r>
                  <a:rPr lang="nl-BE" sz="2400" b="1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/>
                  </a:rPr>
                  <a:t>5</a:t>
                </a:r>
                <a:endParaRPr lang="nl-NL" sz="2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/>
                </a:endParaRPr>
              </a:p>
            </p:txBody>
          </p:sp>
        </p:grpSp>
        <p:sp>
          <p:nvSpPr>
            <p:cNvPr id="47" name="Text Box 38"/>
            <p:cNvSpPr txBox="1">
              <a:spLocks noChangeArrowheads="1"/>
            </p:cNvSpPr>
            <p:nvPr/>
          </p:nvSpPr>
          <p:spPr bwMode="auto">
            <a:xfrm>
              <a:off x="5008" y="3234"/>
              <a:ext cx="726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sz="1600">
                <a:solidFill>
                  <a:srgbClr val="FFFFFF"/>
                </a:solidFill>
                <a:latin typeface="Verdana" pitchFamily="34" charset="0"/>
              </a:endParaRPr>
            </a:p>
          </p:txBody>
        </p:sp>
      </p:grpSp>
      <p:grpSp>
        <p:nvGrpSpPr>
          <p:cNvPr id="26" name="Group 34"/>
          <p:cNvGrpSpPr>
            <a:grpSpLocks/>
          </p:cNvGrpSpPr>
          <p:nvPr/>
        </p:nvGrpSpPr>
        <p:grpSpPr bwMode="auto">
          <a:xfrm>
            <a:off x="5334000" y="4495800"/>
            <a:ext cx="1152525" cy="681037"/>
            <a:chOff x="5008" y="3017"/>
            <a:chExt cx="726" cy="429"/>
          </a:xfrm>
        </p:grpSpPr>
        <p:grpSp>
          <p:nvGrpSpPr>
            <p:cNvPr id="30" name="Group 35"/>
            <p:cNvGrpSpPr>
              <a:grpSpLocks/>
            </p:cNvGrpSpPr>
            <p:nvPr/>
          </p:nvGrpSpPr>
          <p:grpSpPr bwMode="auto">
            <a:xfrm>
              <a:off x="5257" y="3017"/>
              <a:ext cx="247" cy="267"/>
              <a:chOff x="1837" y="1179"/>
              <a:chExt cx="247" cy="267"/>
            </a:xfrm>
          </p:grpSpPr>
          <p:sp>
            <p:nvSpPr>
              <p:cNvPr id="53" name="Oval 36"/>
              <p:cNvSpPr>
                <a:spLocks noChangeArrowheads="1"/>
              </p:cNvSpPr>
              <p:nvPr/>
            </p:nvSpPr>
            <p:spPr bwMode="auto">
              <a:xfrm>
                <a:off x="1837" y="1179"/>
                <a:ext cx="247" cy="267"/>
              </a:xfrm>
              <a:prstGeom prst="ellips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/>
                <a:endParaRPr lang="fr-BE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4" name="Text Box 37"/>
              <p:cNvSpPr txBox="1">
                <a:spLocks noChangeArrowheads="1"/>
              </p:cNvSpPr>
              <p:nvPr/>
            </p:nvSpPr>
            <p:spPr bwMode="auto">
              <a:xfrm>
                <a:off x="1845" y="1222"/>
                <a:ext cx="222" cy="204"/>
              </a:xfrm>
              <a:prstGeom prst="rect">
                <a:avLst/>
              </a:prstGeom>
              <a:solidFill>
                <a:srgbClr val="FFFF00">
                  <a:alpha val="0"/>
                </a:srgbClr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 algn="ctr">
                  <a:lnSpc>
                    <a:spcPct val="85000"/>
                  </a:lnSpc>
                  <a:spcBef>
                    <a:spcPct val="50000"/>
                  </a:spcBef>
                  <a:defRPr/>
                </a:pPr>
                <a:r>
                  <a:rPr lang="nl-BE" sz="2400" b="1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/>
                  </a:rPr>
                  <a:t>2</a:t>
                </a:r>
                <a:endParaRPr lang="nl-NL" sz="2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/>
                </a:endParaRPr>
              </a:p>
            </p:txBody>
          </p:sp>
        </p:grpSp>
        <p:sp>
          <p:nvSpPr>
            <p:cNvPr id="52" name="Text Box 38"/>
            <p:cNvSpPr txBox="1">
              <a:spLocks noChangeArrowheads="1"/>
            </p:cNvSpPr>
            <p:nvPr/>
          </p:nvSpPr>
          <p:spPr bwMode="auto">
            <a:xfrm>
              <a:off x="5008" y="3234"/>
              <a:ext cx="726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sz="1600">
                <a:solidFill>
                  <a:srgbClr val="FFFFFF"/>
                </a:solidFill>
                <a:latin typeface="Verdana" pitchFamily="34" charset="0"/>
              </a:endParaRPr>
            </a:p>
          </p:txBody>
        </p:sp>
      </p:grpSp>
      <p:grpSp>
        <p:nvGrpSpPr>
          <p:cNvPr id="31" name="Group 34"/>
          <p:cNvGrpSpPr>
            <a:grpSpLocks/>
          </p:cNvGrpSpPr>
          <p:nvPr/>
        </p:nvGrpSpPr>
        <p:grpSpPr bwMode="auto">
          <a:xfrm>
            <a:off x="3962400" y="6176963"/>
            <a:ext cx="1152525" cy="681037"/>
            <a:chOff x="5008" y="3017"/>
            <a:chExt cx="726" cy="429"/>
          </a:xfrm>
        </p:grpSpPr>
        <p:grpSp>
          <p:nvGrpSpPr>
            <p:cNvPr id="35" name="Group 35"/>
            <p:cNvGrpSpPr>
              <a:grpSpLocks/>
            </p:cNvGrpSpPr>
            <p:nvPr/>
          </p:nvGrpSpPr>
          <p:grpSpPr bwMode="auto">
            <a:xfrm>
              <a:off x="5257" y="3017"/>
              <a:ext cx="247" cy="267"/>
              <a:chOff x="1837" y="1179"/>
              <a:chExt cx="247" cy="267"/>
            </a:xfrm>
          </p:grpSpPr>
          <p:sp>
            <p:nvSpPr>
              <p:cNvPr id="58" name="Oval 36"/>
              <p:cNvSpPr>
                <a:spLocks noChangeArrowheads="1"/>
              </p:cNvSpPr>
              <p:nvPr/>
            </p:nvSpPr>
            <p:spPr bwMode="auto">
              <a:xfrm>
                <a:off x="1837" y="1179"/>
                <a:ext cx="247" cy="267"/>
              </a:xfrm>
              <a:prstGeom prst="ellipse">
                <a:avLst/>
              </a:prstGeom>
              <a:ln>
                <a:solidFill>
                  <a:schemeClr val="tx1"/>
                </a:solidFill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/>
                <a:endParaRPr lang="fr-BE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4" name="Text Box 37"/>
              <p:cNvSpPr txBox="1">
                <a:spLocks noChangeArrowheads="1"/>
              </p:cNvSpPr>
              <p:nvPr/>
            </p:nvSpPr>
            <p:spPr bwMode="auto">
              <a:xfrm>
                <a:off x="1845" y="1222"/>
                <a:ext cx="222" cy="204"/>
              </a:xfrm>
              <a:prstGeom prst="rect">
                <a:avLst/>
              </a:prstGeom>
              <a:solidFill>
                <a:srgbClr val="FFFF00">
                  <a:alpha val="0"/>
                </a:srgbClr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 algn="ctr">
                  <a:lnSpc>
                    <a:spcPct val="85000"/>
                  </a:lnSpc>
                  <a:spcBef>
                    <a:spcPct val="50000"/>
                  </a:spcBef>
                  <a:defRPr/>
                </a:pPr>
                <a:r>
                  <a:rPr lang="nl-BE" sz="2400" b="1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/>
                  </a:rPr>
                  <a:t>1</a:t>
                </a:r>
                <a:endParaRPr lang="nl-NL" sz="2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/>
                </a:endParaRPr>
              </a:p>
            </p:txBody>
          </p:sp>
        </p:grpSp>
        <p:sp>
          <p:nvSpPr>
            <p:cNvPr id="57" name="Text Box 38"/>
            <p:cNvSpPr txBox="1">
              <a:spLocks noChangeArrowheads="1"/>
            </p:cNvSpPr>
            <p:nvPr/>
          </p:nvSpPr>
          <p:spPr bwMode="auto">
            <a:xfrm>
              <a:off x="5008" y="3234"/>
              <a:ext cx="726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sz="1600">
                <a:solidFill>
                  <a:srgbClr val="FFFFFF"/>
                </a:solidFill>
                <a:latin typeface="Verdana" pitchFamily="34" charset="0"/>
              </a:endParaRPr>
            </a:p>
          </p:txBody>
        </p:sp>
      </p:grpSp>
      <p:sp>
        <p:nvSpPr>
          <p:cNvPr id="68" name="Ovaal 67"/>
          <p:cNvSpPr/>
          <p:nvPr/>
        </p:nvSpPr>
        <p:spPr>
          <a:xfrm>
            <a:off x="1981200" y="1447800"/>
            <a:ext cx="152400" cy="152400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6" name="Ovaal 65"/>
          <p:cNvSpPr/>
          <p:nvPr/>
        </p:nvSpPr>
        <p:spPr>
          <a:xfrm>
            <a:off x="2209800" y="990600"/>
            <a:ext cx="381000" cy="381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7" name="Ovaal 66"/>
          <p:cNvSpPr/>
          <p:nvPr/>
        </p:nvSpPr>
        <p:spPr>
          <a:xfrm>
            <a:off x="4495800" y="2133600"/>
            <a:ext cx="381000" cy="381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0" name="Ovaal 69"/>
          <p:cNvSpPr/>
          <p:nvPr/>
        </p:nvSpPr>
        <p:spPr>
          <a:xfrm>
            <a:off x="6096000" y="1219200"/>
            <a:ext cx="381000" cy="381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1" name="Ovaal 70"/>
          <p:cNvSpPr/>
          <p:nvPr/>
        </p:nvSpPr>
        <p:spPr>
          <a:xfrm>
            <a:off x="1981200" y="3657600"/>
            <a:ext cx="381000" cy="381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2" name="Ovaal 71"/>
          <p:cNvSpPr/>
          <p:nvPr/>
        </p:nvSpPr>
        <p:spPr>
          <a:xfrm>
            <a:off x="838200" y="2667000"/>
            <a:ext cx="381000" cy="381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3" name="Ovaal 72"/>
          <p:cNvSpPr/>
          <p:nvPr/>
        </p:nvSpPr>
        <p:spPr>
          <a:xfrm>
            <a:off x="7239000" y="4114800"/>
            <a:ext cx="381000" cy="381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4" name="Ovaal 73"/>
          <p:cNvSpPr/>
          <p:nvPr/>
        </p:nvSpPr>
        <p:spPr>
          <a:xfrm>
            <a:off x="7924800" y="3048000"/>
            <a:ext cx="381000" cy="381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5" name="Ovaal 74"/>
          <p:cNvSpPr/>
          <p:nvPr/>
        </p:nvSpPr>
        <p:spPr>
          <a:xfrm>
            <a:off x="3352800" y="2971800"/>
            <a:ext cx="381000" cy="381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6" name="Ovaal 75"/>
          <p:cNvSpPr/>
          <p:nvPr/>
        </p:nvSpPr>
        <p:spPr>
          <a:xfrm>
            <a:off x="3733800" y="4343400"/>
            <a:ext cx="381000" cy="381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78" name="Rechte verbindingslijn met pijl 77"/>
          <p:cNvCxnSpPr/>
          <p:nvPr/>
        </p:nvCxnSpPr>
        <p:spPr>
          <a:xfrm rot="10800000">
            <a:off x="4572000" y="4724400"/>
            <a:ext cx="1143000" cy="1588"/>
          </a:xfrm>
          <a:prstGeom prst="straightConnector1">
            <a:avLst/>
          </a:prstGeom>
          <a:ln>
            <a:solidFill>
              <a:schemeClr val="bg1"/>
            </a:solidFill>
            <a:prstDash val="das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Rechte verbindingslijn met pijl 79"/>
          <p:cNvCxnSpPr/>
          <p:nvPr/>
        </p:nvCxnSpPr>
        <p:spPr>
          <a:xfrm rot="10800000">
            <a:off x="2971800" y="4724400"/>
            <a:ext cx="1143000" cy="1588"/>
          </a:xfrm>
          <a:prstGeom prst="straightConnector1">
            <a:avLst/>
          </a:prstGeom>
          <a:ln>
            <a:solidFill>
              <a:schemeClr val="bg1"/>
            </a:solidFill>
            <a:prstDash val="das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Rechte verbindingslijn met pijl 80"/>
          <p:cNvCxnSpPr/>
          <p:nvPr/>
        </p:nvCxnSpPr>
        <p:spPr>
          <a:xfrm rot="10800000">
            <a:off x="1295400" y="4343400"/>
            <a:ext cx="1143000" cy="230188"/>
          </a:xfrm>
          <a:prstGeom prst="straightConnector1">
            <a:avLst/>
          </a:prstGeom>
          <a:ln>
            <a:solidFill>
              <a:schemeClr val="bg1"/>
            </a:solidFill>
            <a:prstDash val="das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Tekstvak 82"/>
          <p:cNvSpPr txBox="1"/>
          <p:nvPr/>
        </p:nvSpPr>
        <p:spPr>
          <a:xfrm>
            <a:off x="6019800" y="5181600"/>
            <a:ext cx="2819400" cy="338554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sl-SI" sz="1600" dirty="0" smtClean="0">
                <a:solidFill>
                  <a:srgbClr val="FF0000"/>
                </a:solidFill>
              </a:rPr>
              <a:t>Razdalje  8</a:t>
            </a:r>
            <a:r>
              <a:rPr lang="nl-NL" sz="1600" dirty="0" smtClean="0">
                <a:solidFill>
                  <a:srgbClr val="FF0000"/>
                </a:solidFill>
              </a:rPr>
              <a:t>– 12m </a:t>
            </a:r>
            <a:endParaRPr lang="nl-NL" sz="1600" dirty="0">
              <a:solidFill>
                <a:srgbClr val="FF0000"/>
              </a:solidFill>
            </a:endParaRPr>
          </a:p>
        </p:txBody>
      </p:sp>
      <p:cxnSp>
        <p:nvCxnSpPr>
          <p:cNvPr id="77" name="Rechte verbindingslijn met pijl 76"/>
          <p:cNvCxnSpPr/>
          <p:nvPr/>
        </p:nvCxnSpPr>
        <p:spPr>
          <a:xfrm rot="10800000">
            <a:off x="2743200" y="3276600"/>
            <a:ext cx="1143000" cy="609600"/>
          </a:xfrm>
          <a:prstGeom prst="straightConnector1">
            <a:avLst/>
          </a:prstGeom>
          <a:ln>
            <a:solidFill>
              <a:schemeClr val="bg1"/>
            </a:solidFill>
            <a:prstDash val="das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Rechte verbindingslijn met pijl 83"/>
          <p:cNvCxnSpPr/>
          <p:nvPr/>
        </p:nvCxnSpPr>
        <p:spPr>
          <a:xfrm rot="10800000" flipV="1">
            <a:off x="4343400" y="3276600"/>
            <a:ext cx="1143000" cy="533400"/>
          </a:xfrm>
          <a:prstGeom prst="straightConnector1">
            <a:avLst/>
          </a:prstGeom>
          <a:ln>
            <a:solidFill>
              <a:schemeClr val="bg1"/>
            </a:solidFill>
            <a:prstDash val="das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Ovaal 78"/>
          <p:cNvSpPr/>
          <p:nvPr/>
        </p:nvSpPr>
        <p:spPr>
          <a:xfrm>
            <a:off x="4267200" y="3124200"/>
            <a:ext cx="381000" cy="381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85" name="Rechte verbindingslijn met pijl 84"/>
          <p:cNvCxnSpPr/>
          <p:nvPr/>
        </p:nvCxnSpPr>
        <p:spPr>
          <a:xfrm rot="10800000" flipV="1">
            <a:off x="5715000" y="2667000"/>
            <a:ext cx="1143000" cy="533400"/>
          </a:xfrm>
          <a:prstGeom prst="straightConnector1">
            <a:avLst/>
          </a:prstGeom>
          <a:ln>
            <a:solidFill>
              <a:schemeClr val="bg1"/>
            </a:solidFill>
            <a:prstDash val="das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Titel 1"/>
          <p:cNvSpPr txBox="1">
            <a:spLocks/>
          </p:cNvSpPr>
          <p:nvPr/>
        </p:nvSpPr>
        <p:spPr>
          <a:xfrm>
            <a:off x="-152400" y="0"/>
            <a:ext cx="9372600" cy="457200"/>
          </a:xfrm>
          <a:prstGeom prst="rect">
            <a:avLst/>
          </a:prstGeom>
          <a:solidFill>
            <a:schemeClr val="bg1">
              <a:alpha val="79000"/>
            </a:schemeClr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2400" b="1" dirty="0" smtClean="0">
                <a:latin typeface="ScalaPro-Bold" pitchFamily="50" charset="0"/>
                <a:ea typeface="+mj-ea"/>
                <a:cs typeface="+mj-cs"/>
              </a:rPr>
              <a:t>PRINCIPI </a:t>
            </a:r>
            <a:r>
              <a:rPr kumimoji="0" lang="nl-BE" sz="24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ScalaPro-Bold" pitchFamily="50" charset="0"/>
                <a:ea typeface="+mj-ea"/>
                <a:cs typeface="+mj-cs"/>
              </a:rPr>
              <a:t>–</a:t>
            </a:r>
            <a:r>
              <a:rPr kumimoji="0" lang="sl-SI" sz="24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ScalaPro-Bold" pitchFamily="50" charset="0"/>
                <a:ea typeface="+mj-ea"/>
                <a:cs typeface="+mj-cs"/>
              </a:rPr>
              <a:t> FAZA BRANJENJA</a:t>
            </a:r>
            <a:endParaRPr kumimoji="0" lang="nl-BE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calaPro-Bold" pitchFamily="50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303651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480291" y="237035"/>
            <a:ext cx="7354692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3600" b="1" noProof="0" dirty="0" smtClean="0">
                <a:latin typeface="+mj-lt"/>
                <a:ea typeface="+mj-ea"/>
                <a:cs typeface="+mj-cs"/>
              </a:rPr>
              <a:t>IGRALCI</a:t>
            </a:r>
            <a:endParaRPr kumimoji="0" lang="nl-NL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Subtitel 3"/>
          <p:cNvSpPr txBox="1">
            <a:spLocks/>
          </p:cNvSpPr>
          <p:nvPr/>
        </p:nvSpPr>
        <p:spPr>
          <a:xfrm>
            <a:off x="1434183" y="880578"/>
            <a:ext cx="6400800" cy="499457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800" dirty="0" smtClean="0">
                <a:solidFill>
                  <a:srgbClr val="AA7D06"/>
                </a:solidFill>
                <a:latin typeface="ScalaSansPro-Bold"/>
                <a:cs typeface="ScalaSansPro-Bold"/>
              </a:rPr>
              <a:t>Profil –</a:t>
            </a:r>
            <a:r>
              <a:rPr lang="sl-SI" sz="2800" dirty="0" smtClean="0">
                <a:solidFill>
                  <a:srgbClr val="AA7D06"/>
                </a:solidFill>
                <a:latin typeface="ScalaSansPro-Bold"/>
                <a:cs typeface="ScalaSansPro-Bold"/>
              </a:rPr>
              <a:t> igralno mesto</a:t>
            </a:r>
            <a:endParaRPr lang="nl-NL" sz="2800" dirty="0">
              <a:solidFill>
                <a:srgbClr val="AA7D06"/>
              </a:solidFill>
              <a:latin typeface="ScalaSansPro-Bold"/>
              <a:cs typeface="ScalaSansPro-Bold"/>
            </a:endParaRPr>
          </a:p>
        </p:txBody>
      </p:sp>
      <p:pic>
        <p:nvPicPr>
          <p:cNvPr id="6" name="Afbeelding 5" descr="voetbalveld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51009" y="3955740"/>
            <a:ext cx="2629107" cy="1917700"/>
          </a:xfrm>
          <a:prstGeom prst="rect">
            <a:avLst/>
          </a:prstGeom>
        </p:spPr>
      </p:pic>
      <p:pic>
        <p:nvPicPr>
          <p:cNvPr id="7" name="Afbeelding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74353" y="2833538"/>
            <a:ext cx="218837" cy="656906"/>
          </a:xfrm>
          <a:prstGeom prst="rect">
            <a:avLst/>
          </a:prstGeom>
        </p:spPr>
      </p:pic>
      <p:sp>
        <p:nvSpPr>
          <p:cNvPr id="8" name="Boog 22"/>
          <p:cNvSpPr/>
          <p:nvPr/>
        </p:nvSpPr>
        <p:spPr>
          <a:xfrm rot="16200000">
            <a:off x="-450396" y="5043989"/>
            <a:ext cx="4690646" cy="1177687"/>
          </a:xfrm>
          <a:prstGeom prst="arc">
            <a:avLst/>
          </a:prstGeom>
          <a:noFill/>
          <a:ln cap="rnd">
            <a:solidFill>
              <a:srgbClr val="AA7D06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ekstvak 8"/>
          <p:cNvSpPr txBox="1"/>
          <p:nvPr/>
        </p:nvSpPr>
        <p:spPr>
          <a:xfrm>
            <a:off x="1294208" y="5657793"/>
            <a:ext cx="179536" cy="36065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r>
              <a:rPr lang="nl-NL" sz="2400" dirty="0" smtClean="0">
                <a:solidFill>
                  <a:schemeClr val="bg1"/>
                </a:solidFill>
                <a:latin typeface="ScalaSansPro-Black"/>
                <a:cs typeface="ScalaSansPro-Black"/>
              </a:rPr>
              <a:t>x</a:t>
            </a:r>
            <a:endParaRPr lang="nl-NL" sz="2400" dirty="0">
              <a:solidFill>
                <a:schemeClr val="bg1"/>
              </a:solidFill>
              <a:latin typeface="ScalaSansPro-Black"/>
              <a:cs typeface="ScalaSansPro-Black"/>
            </a:endParaRPr>
          </a:p>
        </p:txBody>
      </p:sp>
      <p:sp>
        <p:nvSpPr>
          <p:cNvPr id="10" name="Subtitel 3"/>
          <p:cNvSpPr txBox="1">
            <a:spLocks/>
          </p:cNvSpPr>
          <p:nvPr/>
        </p:nvSpPr>
        <p:spPr>
          <a:xfrm>
            <a:off x="3105964" y="1847167"/>
            <a:ext cx="5931158" cy="3505739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l-SI" sz="2400" dirty="0" smtClean="0">
                <a:solidFill>
                  <a:srgbClr val="AA7D06"/>
                </a:solidFill>
                <a:latin typeface="ScalaSansPro-Bold"/>
                <a:cs typeface="ScalaSansPro-Bold"/>
              </a:rPr>
              <a:t>Vratar</a:t>
            </a:r>
            <a:endParaRPr lang="nl-NL" sz="2400" dirty="0" smtClean="0">
              <a:solidFill>
                <a:srgbClr val="AA7D06"/>
              </a:solidFill>
              <a:cs typeface="ScalaSansPro-Bold"/>
            </a:endParaRPr>
          </a:p>
          <a:p>
            <a:pPr marL="800100" lvl="1" indent="-342900">
              <a:spcBef>
                <a:spcPct val="20000"/>
              </a:spcBef>
              <a:buFont typeface="Arial"/>
              <a:buChar char="•"/>
            </a:pPr>
            <a:r>
              <a:rPr lang="nl-NL" sz="2000" dirty="0" smtClean="0">
                <a:cs typeface="ScalaSansPro-Bold"/>
              </a:rPr>
              <a:t>Minimum 1m85</a:t>
            </a:r>
          </a:p>
          <a:p>
            <a:pPr marL="800100" lvl="1" indent="-342900">
              <a:spcBef>
                <a:spcPct val="20000"/>
              </a:spcBef>
              <a:buFont typeface="Arial"/>
              <a:buChar char="•"/>
            </a:pPr>
            <a:r>
              <a:rPr lang="sl-SI" sz="2000" dirty="0" smtClean="0"/>
              <a:t>Dober ob predložkih</a:t>
            </a:r>
            <a:endParaRPr lang="nl-NL" sz="2000" dirty="0" smtClean="0"/>
          </a:p>
          <a:p>
            <a:pPr marL="800100" lvl="1" indent="-342900">
              <a:spcBef>
                <a:spcPct val="20000"/>
              </a:spcBef>
              <a:buFont typeface="Arial"/>
              <a:buChar char="•"/>
            </a:pPr>
            <a:r>
              <a:rPr lang="sl-SI" sz="2000" dirty="0" smtClean="0"/>
              <a:t>Dobri </a:t>
            </a:r>
            <a:r>
              <a:rPr lang="nl-NL" sz="2000" dirty="0" smtClean="0"/>
              <a:t> refle</a:t>
            </a:r>
            <a:r>
              <a:rPr lang="sl-SI" sz="2000" dirty="0" smtClean="0"/>
              <a:t>ksi</a:t>
            </a:r>
            <a:r>
              <a:rPr lang="nl-NL" sz="2000" dirty="0" smtClean="0"/>
              <a:t>/rea</a:t>
            </a:r>
            <a:r>
              <a:rPr lang="sl-SI" sz="2000" dirty="0" err="1" smtClean="0"/>
              <a:t>kcija</a:t>
            </a:r>
            <a:endParaRPr lang="nl-NL" sz="2000" dirty="0" smtClean="0"/>
          </a:p>
          <a:p>
            <a:pPr marL="800100" lvl="1" indent="-342900">
              <a:spcBef>
                <a:spcPct val="20000"/>
              </a:spcBef>
              <a:buFont typeface="Arial"/>
              <a:buChar char="•"/>
            </a:pPr>
            <a:r>
              <a:rPr lang="sl-SI" sz="2000" dirty="0" smtClean="0"/>
              <a:t>Dober v igri z nogo</a:t>
            </a:r>
            <a:r>
              <a:rPr lang="nl-NL" sz="2000" dirty="0" smtClean="0"/>
              <a:t> (</a:t>
            </a:r>
            <a:r>
              <a:rPr lang="sl-SI" sz="2000" dirty="0" smtClean="0"/>
              <a:t>sodeluje priprava napada</a:t>
            </a:r>
            <a:r>
              <a:rPr lang="nl-NL" sz="2000" dirty="0" smtClean="0"/>
              <a:t>)</a:t>
            </a:r>
          </a:p>
          <a:p>
            <a:pPr marL="800100" lvl="1" indent="-342900">
              <a:spcBef>
                <a:spcPct val="20000"/>
              </a:spcBef>
              <a:buFont typeface="Arial"/>
              <a:buChar char="•"/>
            </a:pPr>
            <a:r>
              <a:rPr lang="sl-SI" sz="2000" dirty="0" smtClean="0"/>
              <a:t>Sposoben igrati izven</a:t>
            </a:r>
            <a:r>
              <a:rPr lang="nl-NL" sz="2000" dirty="0" smtClean="0"/>
              <a:t> </a:t>
            </a:r>
            <a:r>
              <a:rPr lang="nl-NL" sz="2000" dirty="0"/>
              <a:t>(16m</a:t>
            </a:r>
            <a:r>
              <a:rPr lang="nl-NL" sz="2000" dirty="0" smtClean="0"/>
              <a:t>)</a:t>
            </a:r>
            <a:r>
              <a:rPr lang="sl-SI" sz="2000" dirty="0" smtClean="0"/>
              <a:t> – priprava napada</a:t>
            </a:r>
            <a:endParaRPr lang="nl-NL" sz="2000" dirty="0" smtClean="0"/>
          </a:p>
          <a:p>
            <a:pPr marL="800100" lvl="1" indent="-342900">
              <a:spcBef>
                <a:spcPct val="20000"/>
              </a:spcBef>
              <a:buFont typeface="Arial"/>
              <a:buChar char="•"/>
            </a:pPr>
            <a:r>
              <a:rPr lang="sl-SI" sz="2000" noProof="0" dirty="0" smtClean="0"/>
              <a:t>Vodljiv-učljiv (</a:t>
            </a:r>
            <a:r>
              <a:rPr lang="sl-SI" sz="2000" noProof="0" dirty="0" err="1" smtClean="0"/>
              <a:t>coaching</a:t>
            </a:r>
            <a:r>
              <a:rPr lang="sl-SI" sz="2000" noProof="0" dirty="0" smtClean="0"/>
              <a:t> kapacitete)</a:t>
            </a:r>
            <a:endParaRPr kumimoji="0" lang="nl-NL" sz="2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800100" lvl="1" indent="-342900">
              <a:spcBef>
                <a:spcPct val="20000"/>
              </a:spcBef>
              <a:buFont typeface="Arial"/>
              <a:buChar char="•"/>
            </a:pPr>
            <a:r>
              <a:rPr lang="sl-SI" sz="2000" dirty="0" smtClean="0"/>
              <a:t>Osebnost</a:t>
            </a:r>
            <a:r>
              <a:rPr lang="sl-SI" sz="2000" dirty="0"/>
              <a:t> </a:t>
            </a:r>
            <a:r>
              <a:rPr lang="sl-SI" sz="2000" dirty="0" smtClean="0"/>
              <a:t>– odločen, karizma</a:t>
            </a:r>
            <a:endParaRPr kumimoji="0" lang="nl-NL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pic>
        <p:nvPicPr>
          <p:cNvPr id="5" name="Afbeelding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65646" y="2585139"/>
            <a:ext cx="1036251" cy="14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9355167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voetbalveld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51009" y="3955740"/>
            <a:ext cx="2629107" cy="1917700"/>
          </a:xfrm>
          <a:prstGeom prst="rect">
            <a:avLst/>
          </a:prstGeom>
        </p:spPr>
      </p:pic>
      <p:pic>
        <p:nvPicPr>
          <p:cNvPr id="13" name="Afbeelding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65601" y="2583798"/>
            <a:ext cx="1036251" cy="1404742"/>
          </a:xfrm>
          <a:prstGeom prst="rect">
            <a:avLst/>
          </a:prstGeom>
        </p:spPr>
      </p:pic>
      <p:sp>
        <p:nvSpPr>
          <p:cNvPr id="2" name="Titel 1"/>
          <p:cNvSpPr txBox="1">
            <a:spLocks/>
          </p:cNvSpPr>
          <p:nvPr/>
        </p:nvSpPr>
        <p:spPr>
          <a:xfrm>
            <a:off x="480291" y="237035"/>
            <a:ext cx="7354692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3600" b="1" dirty="0" smtClean="0">
                <a:latin typeface="+mj-lt"/>
                <a:ea typeface="+mj-ea"/>
                <a:cs typeface="+mj-cs"/>
              </a:rPr>
              <a:t>IGRALCI</a:t>
            </a:r>
            <a:endParaRPr kumimoji="0" lang="nl-NL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Subtitel 3"/>
          <p:cNvSpPr txBox="1">
            <a:spLocks/>
          </p:cNvSpPr>
          <p:nvPr/>
        </p:nvSpPr>
        <p:spPr>
          <a:xfrm>
            <a:off x="1434183" y="880578"/>
            <a:ext cx="6400800" cy="499457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800" dirty="0" smtClean="0">
                <a:solidFill>
                  <a:srgbClr val="AA7D06"/>
                </a:solidFill>
                <a:latin typeface="ScalaSansPro-Bold"/>
                <a:cs typeface="ScalaSansPro-Bold"/>
              </a:rPr>
              <a:t>Profil – </a:t>
            </a:r>
            <a:r>
              <a:rPr lang="sl-SI" sz="2800" dirty="0" smtClean="0">
                <a:solidFill>
                  <a:srgbClr val="AA7D06"/>
                </a:solidFill>
                <a:latin typeface="ScalaSansPro-Bold"/>
                <a:cs typeface="ScalaSansPro-Bold"/>
              </a:rPr>
              <a:t>igralno mesto</a:t>
            </a:r>
            <a:endParaRPr lang="nl-NL" sz="2800" dirty="0">
              <a:solidFill>
                <a:srgbClr val="AA7D06"/>
              </a:solidFill>
              <a:latin typeface="ScalaSansPro-Bold"/>
              <a:cs typeface="ScalaSansPro-Bold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767872" y="5352906"/>
            <a:ext cx="179536" cy="36065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r>
              <a:rPr lang="nl-NL" sz="2400" dirty="0" smtClean="0">
                <a:solidFill>
                  <a:schemeClr val="bg1"/>
                </a:solidFill>
                <a:latin typeface="ScalaSansPro-Black"/>
                <a:cs typeface="ScalaSansPro-Black"/>
              </a:rPr>
              <a:t>x</a:t>
            </a:r>
            <a:endParaRPr lang="nl-NL" sz="2400" dirty="0">
              <a:solidFill>
                <a:schemeClr val="bg1"/>
              </a:solidFill>
              <a:latin typeface="ScalaSansPro-Black"/>
              <a:cs typeface="ScalaSansPro-Black"/>
            </a:endParaRPr>
          </a:p>
        </p:txBody>
      </p:sp>
      <p:sp>
        <p:nvSpPr>
          <p:cNvPr id="10" name="Subtitel 3"/>
          <p:cNvSpPr txBox="1">
            <a:spLocks/>
          </p:cNvSpPr>
          <p:nvPr/>
        </p:nvSpPr>
        <p:spPr>
          <a:xfrm>
            <a:off x="3105964" y="1847167"/>
            <a:ext cx="6038036" cy="3505739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l-SI" sz="2400" dirty="0" smtClean="0">
                <a:solidFill>
                  <a:srgbClr val="AA7D06"/>
                </a:solidFill>
                <a:latin typeface="ScalaSansPro-Bold"/>
                <a:cs typeface="ScalaSansPro-Bold"/>
              </a:rPr>
              <a:t>Bočni branilec</a:t>
            </a:r>
            <a:endParaRPr lang="nl-NL" sz="2400" dirty="0" smtClean="0">
              <a:solidFill>
                <a:srgbClr val="AA7D06"/>
              </a:solidFill>
              <a:latin typeface="ScalaSansPro-Bold"/>
              <a:cs typeface="ScalaSansPro-Bold"/>
            </a:endParaRPr>
          </a:p>
          <a:p>
            <a:pPr marL="800100" lvl="1" indent="-342900">
              <a:spcBef>
                <a:spcPct val="20000"/>
              </a:spcBef>
              <a:buFont typeface="Arial"/>
              <a:buChar char="•"/>
            </a:pPr>
            <a:r>
              <a:rPr lang="nl-NL" sz="2000" dirty="0" smtClean="0">
                <a:cs typeface="ScalaSansPro-Bold"/>
              </a:rPr>
              <a:t>Minimum 1m75</a:t>
            </a:r>
          </a:p>
          <a:p>
            <a:pPr marL="800100" lvl="1" indent="-342900">
              <a:spcBef>
                <a:spcPct val="20000"/>
              </a:spcBef>
              <a:buFont typeface="Arial"/>
              <a:buChar char="•"/>
            </a:pPr>
            <a:r>
              <a:rPr lang="sl-SI" sz="2000" dirty="0" smtClean="0"/>
              <a:t>Močan v igri</a:t>
            </a:r>
            <a:r>
              <a:rPr lang="nl-NL" sz="2000" baseline="0" dirty="0" smtClean="0"/>
              <a:t> 1</a:t>
            </a:r>
            <a:r>
              <a:rPr lang="sl-SI" sz="2000" baseline="0" dirty="0" smtClean="0"/>
              <a:t>:</a:t>
            </a:r>
            <a:r>
              <a:rPr lang="nl-NL" sz="2000" baseline="0" dirty="0" smtClean="0"/>
              <a:t>1 </a:t>
            </a:r>
            <a:endParaRPr lang="nl-NL" sz="2000" dirty="0" smtClean="0"/>
          </a:p>
          <a:p>
            <a:pPr marL="800100" lvl="1" indent="-342900">
              <a:spcBef>
                <a:spcPct val="20000"/>
              </a:spcBef>
              <a:buFont typeface="Arial"/>
              <a:buChar char="•"/>
            </a:pPr>
            <a:r>
              <a:rPr lang="sl-SI" sz="2000" dirty="0" smtClean="0"/>
              <a:t>Hiter</a:t>
            </a:r>
            <a:r>
              <a:rPr lang="sl-SI" sz="2000" dirty="0"/>
              <a:t> </a:t>
            </a:r>
            <a:r>
              <a:rPr lang="sl-SI" sz="2000" dirty="0" smtClean="0"/>
              <a:t>in 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agil</a:t>
            </a:r>
            <a:r>
              <a:rPr kumimoji="0" lang="sl-SI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en</a:t>
            </a:r>
            <a:endParaRPr kumimoji="0" lang="nl-NL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800100" lvl="1" indent="-342900">
              <a:spcBef>
                <a:spcPct val="20000"/>
              </a:spcBef>
              <a:buFont typeface="Arial"/>
              <a:buChar char="•"/>
            </a:pPr>
            <a:r>
              <a:rPr lang="sl-SI" sz="2000" dirty="0" smtClean="0"/>
              <a:t>Dobro sodelovanje (postavljanje) z ostalimi branilci</a:t>
            </a:r>
            <a:endParaRPr kumimoji="0" lang="nl-NL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800100" lvl="1" indent="-342900">
              <a:spcBef>
                <a:spcPct val="20000"/>
              </a:spcBef>
              <a:buFont typeface="Arial"/>
              <a:buChar char="•"/>
            </a:pPr>
            <a:r>
              <a:rPr lang="sl-SI" sz="2000" dirty="0" smtClean="0"/>
              <a:t>Tehnično sposoben</a:t>
            </a:r>
            <a:r>
              <a:rPr lang="nl-NL" sz="2000" dirty="0" smtClean="0"/>
              <a:t>, </a:t>
            </a:r>
            <a:r>
              <a:rPr lang="sl-SI" sz="2000" dirty="0" smtClean="0"/>
              <a:t>tudi pod pritiskom</a:t>
            </a:r>
            <a:endParaRPr lang="nl-NL" sz="2000" dirty="0"/>
          </a:p>
          <a:p>
            <a:pPr marL="800100" lvl="1" indent="-342900">
              <a:spcBef>
                <a:spcPct val="20000"/>
              </a:spcBef>
              <a:buFont typeface="Arial"/>
              <a:buChar char="•"/>
            </a:pPr>
            <a:r>
              <a:rPr lang="sl-SI" sz="2000" dirty="0" smtClean="0"/>
              <a:t>Udeležba v napadalnih akcijah</a:t>
            </a:r>
            <a:r>
              <a:rPr kumimoji="0" lang="nl-NL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:</a:t>
            </a:r>
            <a:r>
              <a:rPr kumimoji="0" lang="sl-SI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pogosto vključevanje v zadnjo</a:t>
            </a:r>
            <a:r>
              <a:rPr lang="sl-SI" sz="2000" dirty="0" smtClean="0"/>
              <a:t> </a:t>
            </a:r>
            <a:r>
              <a:rPr kumimoji="0" lang="nl-NL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1/3</a:t>
            </a:r>
            <a:r>
              <a:rPr kumimoji="0" lang="sl-SI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igrišča</a:t>
            </a:r>
            <a:endParaRPr kumimoji="0" lang="nl-NL" sz="2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800100" lvl="1" indent="-342900">
              <a:spcBef>
                <a:spcPct val="20000"/>
              </a:spcBef>
              <a:buFont typeface="Arial"/>
              <a:buChar char="•"/>
            </a:pPr>
            <a:r>
              <a:rPr lang="sl-SI" sz="2000" dirty="0" smtClean="0"/>
              <a:t>Dober predložek</a:t>
            </a:r>
            <a:endParaRPr lang="nl-NL" sz="2000" dirty="0"/>
          </a:p>
        </p:txBody>
      </p:sp>
      <p:sp>
        <p:nvSpPr>
          <p:cNvPr id="15" name="Tekstvak 8"/>
          <p:cNvSpPr txBox="1"/>
          <p:nvPr/>
        </p:nvSpPr>
        <p:spPr>
          <a:xfrm>
            <a:off x="1809486" y="5352906"/>
            <a:ext cx="179536" cy="36065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r>
              <a:rPr lang="nl-NL" sz="2400" dirty="0" smtClean="0">
                <a:solidFill>
                  <a:schemeClr val="bg1"/>
                </a:solidFill>
                <a:latin typeface="ScalaSansPro-Black"/>
                <a:cs typeface="ScalaSansPro-Black"/>
              </a:rPr>
              <a:t>x</a:t>
            </a:r>
            <a:endParaRPr lang="nl-NL" sz="2400" dirty="0">
              <a:solidFill>
                <a:schemeClr val="bg1"/>
              </a:solidFill>
              <a:latin typeface="ScalaSansPro-Black"/>
              <a:cs typeface="ScalaSansPro-Black"/>
            </a:endParaRPr>
          </a:p>
        </p:txBody>
      </p:sp>
      <p:pic>
        <p:nvPicPr>
          <p:cNvPr id="5" name="Afbeelding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65601" y="5167367"/>
            <a:ext cx="1036251" cy="140474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1" name="Afbeelding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9235" y="5352906"/>
            <a:ext cx="333944" cy="720838"/>
          </a:xfrm>
          <a:prstGeom prst="rect">
            <a:avLst/>
          </a:prstGeom>
        </p:spPr>
      </p:pic>
      <p:sp>
        <p:nvSpPr>
          <p:cNvPr id="12" name="Boog 22"/>
          <p:cNvSpPr/>
          <p:nvPr/>
        </p:nvSpPr>
        <p:spPr>
          <a:xfrm rot="16200000">
            <a:off x="-247458" y="4068121"/>
            <a:ext cx="4278986" cy="2427860"/>
          </a:xfrm>
          <a:prstGeom prst="arc">
            <a:avLst>
              <a:gd name="adj1" fmla="val 15971157"/>
              <a:gd name="adj2" fmla="val 0"/>
            </a:avLst>
          </a:prstGeom>
          <a:noFill/>
          <a:ln cap="rnd">
            <a:solidFill>
              <a:srgbClr val="AA7D06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08379" y="2780083"/>
            <a:ext cx="364800" cy="724948"/>
          </a:xfrm>
          <a:prstGeom prst="rect">
            <a:avLst/>
          </a:prstGeom>
        </p:spPr>
      </p:pic>
      <p:sp>
        <p:nvSpPr>
          <p:cNvPr id="17" name="Boog 22"/>
          <p:cNvSpPr/>
          <p:nvPr/>
        </p:nvSpPr>
        <p:spPr>
          <a:xfrm rot="13890714">
            <a:off x="1800661" y="5038107"/>
            <a:ext cx="926444" cy="757748"/>
          </a:xfrm>
          <a:prstGeom prst="arc">
            <a:avLst>
              <a:gd name="adj1" fmla="val 18887032"/>
              <a:gd name="adj2" fmla="val 4660220"/>
            </a:avLst>
          </a:prstGeom>
          <a:noFill/>
          <a:ln cap="rnd">
            <a:solidFill>
              <a:srgbClr val="AA7D06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15281884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voetbalveld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51009" y="3955740"/>
            <a:ext cx="2629107" cy="1917700"/>
          </a:xfrm>
          <a:prstGeom prst="rect">
            <a:avLst/>
          </a:prstGeom>
        </p:spPr>
      </p:pic>
      <p:pic>
        <p:nvPicPr>
          <p:cNvPr id="13" name="Afbeelding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65601" y="2583798"/>
            <a:ext cx="1036251" cy="1404742"/>
          </a:xfrm>
          <a:prstGeom prst="rect">
            <a:avLst/>
          </a:prstGeom>
        </p:spPr>
      </p:pic>
      <p:sp>
        <p:nvSpPr>
          <p:cNvPr id="2" name="Titel 1"/>
          <p:cNvSpPr txBox="1">
            <a:spLocks/>
          </p:cNvSpPr>
          <p:nvPr/>
        </p:nvSpPr>
        <p:spPr>
          <a:xfrm>
            <a:off x="480291" y="237035"/>
            <a:ext cx="7354692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3600" b="1" dirty="0" smtClean="0">
                <a:latin typeface="+mj-lt"/>
                <a:ea typeface="+mj-ea"/>
                <a:cs typeface="+mj-cs"/>
              </a:rPr>
              <a:t>IGRALCI</a:t>
            </a:r>
            <a:endParaRPr kumimoji="0" lang="nl-NL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Subtitel 3"/>
          <p:cNvSpPr txBox="1">
            <a:spLocks/>
          </p:cNvSpPr>
          <p:nvPr/>
        </p:nvSpPr>
        <p:spPr>
          <a:xfrm>
            <a:off x="1434183" y="880578"/>
            <a:ext cx="6400800" cy="499457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800" dirty="0" smtClean="0">
                <a:solidFill>
                  <a:srgbClr val="AA7D06"/>
                </a:solidFill>
                <a:latin typeface="ScalaSansPro-Bold"/>
                <a:cs typeface="ScalaSansPro-Bold"/>
              </a:rPr>
              <a:t>Profil – </a:t>
            </a:r>
            <a:r>
              <a:rPr lang="sl-SI" sz="2800" dirty="0" smtClean="0">
                <a:solidFill>
                  <a:srgbClr val="AA7D06"/>
                </a:solidFill>
                <a:latin typeface="ScalaSansPro-Bold"/>
                <a:cs typeface="ScalaSansPro-Bold"/>
              </a:rPr>
              <a:t>igralno mesto</a:t>
            </a:r>
            <a:endParaRPr lang="nl-NL" sz="2800" dirty="0">
              <a:solidFill>
                <a:srgbClr val="AA7D06"/>
              </a:solidFill>
              <a:latin typeface="ScalaSansPro-Bold"/>
              <a:cs typeface="ScalaSansPro-Bold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1064747" y="5329714"/>
            <a:ext cx="179536" cy="36065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r>
              <a:rPr lang="nl-NL" sz="2400" dirty="0" smtClean="0">
                <a:solidFill>
                  <a:schemeClr val="bg1"/>
                </a:solidFill>
                <a:latin typeface="ScalaSansPro-Black"/>
                <a:cs typeface="ScalaSansPro-Black"/>
              </a:rPr>
              <a:t>x</a:t>
            </a:r>
            <a:endParaRPr lang="nl-NL" sz="2400" dirty="0">
              <a:solidFill>
                <a:schemeClr val="bg1"/>
              </a:solidFill>
              <a:latin typeface="ScalaSansPro-Black"/>
              <a:cs typeface="ScalaSansPro-Black"/>
            </a:endParaRPr>
          </a:p>
        </p:txBody>
      </p:sp>
      <p:sp>
        <p:nvSpPr>
          <p:cNvPr id="10" name="Subtitel 3"/>
          <p:cNvSpPr txBox="1">
            <a:spLocks/>
          </p:cNvSpPr>
          <p:nvPr/>
        </p:nvSpPr>
        <p:spPr>
          <a:xfrm>
            <a:off x="3105964" y="1847167"/>
            <a:ext cx="6038036" cy="3505739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l-SI" sz="2400" dirty="0">
                <a:solidFill>
                  <a:srgbClr val="AA7D06"/>
                </a:solidFill>
                <a:latin typeface="ScalaSansPro-Bold"/>
                <a:cs typeface="ScalaSansPro-Bold"/>
              </a:rPr>
              <a:t>O</a:t>
            </a:r>
            <a:r>
              <a:rPr lang="sl-SI" sz="2400" dirty="0" smtClean="0">
                <a:solidFill>
                  <a:srgbClr val="AA7D06"/>
                </a:solidFill>
                <a:latin typeface="ScalaSansPro-Bold"/>
                <a:cs typeface="ScalaSansPro-Bold"/>
              </a:rPr>
              <a:t>srednji</a:t>
            </a:r>
            <a:r>
              <a:rPr lang="nl-NL" sz="2400" dirty="0" smtClean="0">
                <a:solidFill>
                  <a:srgbClr val="AA7D06"/>
                </a:solidFill>
                <a:latin typeface="ScalaSansPro-Bold"/>
                <a:cs typeface="ScalaSansPro-Bold"/>
              </a:rPr>
              <a:t> </a:t>
            </a:r>
            <a:r>
              <a:rPr lang="sl-SI" sz="2400" dirty="0" smtClean="0">
                <a:solidFill>
                  <a:srgbClr val="AA7D06"/>
                </a:solidFill>
                <a:latin typeface="ScalaSansPro-Bold"/>
                <a:cs typeface="ScalaSansPro-Bold"/>
              </a:rPr>
              <a:t>branilec</a:t>
            </a:r>
            <a:endParaRPr lang="nl-NL" sz="2400" dirty="0" smtClean="0">
              <a:solidFill>
                <a:srgbClr val="AA7D06"/>
              </a:solidFill>
              <a:latin typeface="ScalaSansPro-Bold"/>
              <a:cs typeface="ScalaSansPro-Bold"/>
            </a:endParaRPr>
          </a:p>
          <a:p>
            <a:pPr marL="800100" lvl="1" indent="-342900">
              <a:spcBef>
                <a:spcPct val="20000"/>
              </a:spcBef>
              <a:buFont typeface="Arial"/>
              <a:buChar char="•"/>
            </a:pPr>
            <a:r>
              <a:rPr lang="nl-NL" sz="2000" dirty="0" smtClean="0">
                <a:cs typeface="ScalaSansPro-Bold"/>
              </a:rPr>
              <a:t>Minimum 1m85</a:t>
            </a:r>
          </a:p>
          <a:p>
            <a:pPr marL="800100" lvl="1" indent="-342900">
              <a:spcBef>
                <a:spcPct val="20000"/>
              </a:spcBef>
              <a:buFont typeface="Arial"/>
              <a:buChar char="•"/>
            </a:pPr>
            <a:r>
              <a:rPr lang="sl-SI" sz="2000" dirty="0" smtClean="0"/>
              <a:t>Močan v</a:t>
            </a:r>
            <a:r>
              <a:rPr lang="nl-NL" sz="2000" baseline="0" dirty="0" smtClean="0"/>
              <a:t> 1</a:t>
            </a:r>
            <a:r>
              <a:rPr lang="sl-SI" sz="2000" baseline="0" dirty="0" smtClean="0"/>
              <a:t>:</a:t>
            </a:r>
            <a:r>
              <a:rPr lang="nl-NL" sz="2000" baseline="0" dirty="0" smtClean="0"/>
              <a:t>1 d</a:t>
            </a:r>
            <a:r>
              <a:rPr lang="sl-SI" sz="2000" baseline="0" dirty="0" err="1" smtClean="0"/>
              <a:t>vobojih</a:t>
            </a:r>
            <a:endParaRPr lang="nl-NL" sz="2000" baseline="0" dirty="0" smtClean="0"/>
          </a:p>
          <a:p>
            <a:pPr marL="800100" lvl="1" indent="-342900">
              <a:spcBef>
                <a:spcPct val="20000"/>
              </a:spcBef>
              <a:buFont typeface="Arial"/>
              <a:buChar char="•"/>
            </a:pPr>
            <a:r>
              <a:rPr lang="sl-SI" sz="2000" dirty="0" smtClean="0"/>
              <a:t>Dober v igri z glavo</a:t>
            </a:r>
            <a:endParaRPr lang="nl-NL" sz="2000" dirty="0" smtClean="0"/>
          </a:p>
          <a:p>
            <a:pPr marL="800100" lvl="1" indent="-342900">
              <a:spcBef>
                <a:spcPct val="20000"/>
              </a:spcBef>
              <a:buFont typeface="Arial"/>
              <a:buChar char="•"/>
            </a:pPr>
            <a:r>
              <a:rPr lang="sl-SI" sz="2000" dirty="0" smtClean="0"/>
              <a:t>Hiter</a:t>
            </a:r>
            <a:r>
              <a:rPr lang="sl-SI" sz="2000" dirty="0"/>
              <a:t> </a:t>
            </a:r>
            <a:r>
              <a:rPr lang="sl-SI" sz="2000" dirty="0" smtClean="0"/>
              <a:t>in</a:t>
            </a:r>
            <a:r>
              <a:rPr lang="nl-NL" sz="2000" dirty="0" smtClean="0"/>
              <a:t> agil</a:t>
            </a:r>
            <a:r>
              <a:rPr lang="sl-SI" sz="2000" dirty="0" smtClean="0"/>
              <a:t>en</a:t>
            </a:r>
            <a:endParaRPr lang="nl-NL" sz="2000" dirty="0" smtClean="0"/>
          </a:p>
          <a:p>
            <a:pPr marL="800100" lvl="1" indent="-342900">
              <a:spcBef>
                <a:spcPct val="20000"/>
              </a:spcBef>
              <a:buFont typeface="Arial"/>
              <a:buChar char="•"/>
            </a:pPr>
            <a:r>
              <a:rPr lang="sl-SI" sz="2000" dirty="0" smtClean="0"/>
              <a:t>Dobro sodelovanje (postavljanje)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</a:t>
            </a:r>
            <a:r>
              <a:rPr kumimoji="0" lang="sl-SI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z</a:t>
            </a:r>
            <a:r>
              <a:rPr kumimoji="0" lang="sl-SI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ostalimi branilci</a:t>
            </a:r>
            <a:endParaRPr kumimoji="0" lang="nl-NL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800100" lvl="1" indent="-342900">
              <a:spcBef>
                <a:spcPct val="20000"/>
              </a:spcBef>
              <a:buFont typeface="Arial"/>
              <a:buChar char="•"/>
            </a:pPr>
            <a:r>
              <a:rPr lang="sl-SI" sz="2000" dirty="0"/>
              <a:t>Tehnično sposoben</a:t>
            </a:r>
            <a:r>
              <a:rPr lang="nl-NL" sz="2000" dirty="0"/>
              <a:t>, </a:t>
            </a:r>
            <a:r>
              <a:rPr lang="sl-SI" sz="2000" dirty="0"/>
              <a:t>tudi pod </a:t>
            </a:r>
            <a:r>
              <a:rPr lang="sl-SI" sz="2000" dirty="0" smtClean="0"/>
              <a:t>pritiskom</a:t>
            </a:r>
            <a:endParaRPr lang="nl-NL" sz="2000" dirty="0"/>
          </a:p>
          <a:p>
            <a:pPr marL="800100" lvl="1" indent="-342900">
              <a:spcBef>
                <a:spcPct val="20000"/>
              </a:spcBef>
              <a:buFont typeface="Arial"/>
              <a:buChar char="•"/>
            </a:pPr>
            <a:r>
              <a:rPr lang="sl-SI" sz="2000" dirty="0" smtClean="0"/>
              <a:t>Dober v pripravi napadov</a:t>
            </a:r>
            <a:r>
              <a:rPr lang="nl-NL" sz="2000" dirty="0" smtClean="0"/>
              <a:t>  </a:t>
            </a:r>
            <a:r>
              <a:rPr lang="sl-SI" sz="2000" dirty="0" smtClean="0"/>
              <a:t>(dolga podaja)</a:t>
            </a:r>
            <a:endParaRPr lang="nl-NL" sz="2000" dirty="0" smtClean="0"/>
          </a:p>
          <a:p>
            <a:pPr marL="800100" lvl="1" indent="-342900">
              <a:spcBef>
                <a:spcPct val="20000"/>
              </a:spcBef>
              <a:buFont typeface="Arial"/>
              <a:buChar char="•"/>
            </a:pPr>
            <a:r>
              <a:rPr lang="sl-SI" sz="2000" dirty="0" smtClean="0"/>
              <a:t>Vodljiv-učljiv (</a:t>
            </a:r>
            <a:r>
              <a:rPr lang="sl-SI" sz="2000" dirty="0" err="1" smtClean="0"/>
              <a:t>coaching</a:t>
            </a:r>
            <a:r>
              <a:rPr lang="sl-SI" sz="2000" dirty="0" smtClean="0"/>
              <a:t> kapacitete)</a:t>
            </a:r>
            <a:endParaRPr lang="nl-NL" sz="2000" dirty="0" smtClean="0"/>
          </a:p>
          <a:p>
            <a:pPr marL="800100" lvl="1" indent="-342900">
              <a:spcBef>
                <a:spcPct val="20000"/>
              </a:spcBef>
              <a:buFont typeface="Arial"/>
              <a:buChar char="•"/>
            </a:pPr>
            <a:endParaRPr lang="nl-NL" sz="2000" dirty="0" smtClean="0">
              <a:latin typeface="ScalaSansPro-Bold"/>
            </a:endParaRPr>
          </a:p>
        </p:txBody>
      </p:sp>
      <p:pic>
        <p:nvPicPr>
          <p:cNvPr id="5" name="Afbeelding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65601" y="5120149"/>
            <a:ext cx="1036251" cy="140474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5" name="Tekstvak 8"/>
          <p:cNvSpPr txBox="1"/>
          <p:nvPr/>
        </p:nvSpPr>
        <p:spPr>
          <a:xfrm>
            <a:off x="1500736" y="5329714"/>
            <a:ext cx="179536" cy="36065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r>
              <a:rPr lang="nl-NL" sz="2400" dirty="0" smtClean="0">
                <a:solidFill>
                  <a:schemeClr val="bg1"/>
                </a:solidFill>
                <a:latin typeface="ScalaSansPro-Black"/>
                <a:cs typeface="ScalaSansPro-Black"/>
              </a:rPr>
              <a:t>x</a:t>
            </a:r>
            <a:endParaRPr lang="nl-NL" sz="2400" dirty="0">
              <a:solidFill>
                <a:schemeClr val="bg1"/>
              </a:solidFill>
              <a:latin typeface="ScalaSansPro-Black"/>
              <a:cs typeface="ScalaSansPro-Black"/>
            </a:endParaRPr>
          </a:p>
        </p:txBody>
      </p:sp>
      <p:pic>
        <p:nvPicPr>
          <p:cNvPr id="12" name="Afbeelding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24414" y="5321640"/>
            <a:ext cx="345600" cy="737447"/>
          </a:xfrm>
          <a:prstGeom prst="rect">
            <a:avLst/>
          </a:prstGeom>
        </p:spPr>
      </p:pic>
      <p:pic>
        <p:nvPicPr>
          <p:cNvPr id="16" name="Afbeelding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77762" y="2781908"/>
            <a:ext cx="416000" cy="718698"/>
          </a:xfrm>
          <a:prstGeom prst="rect">
            <a:avLst/>
          </a:prstGeom>
        </p:spPr>
      </p:pic>
      <p:sp>
        <p:nvSpPr>
          <p:cNvPr id="18" name="Boog 22"/>
          <p:cNvSpPr/>
          <p:nvPr/>
        </p:nvSpPr>
        <p:spPr>
          <a:xfrm rot="13890714">
            <a:off x="1511299" y="4897494"/>
            <a:ext cx="1159344" cy="1009925"/>
          </a:xfrm>
          <a:prstGeom prst="arc">
            <a:avLst>
              <a:gd name="adj1" fmla="val 19140759"/>
              <a:gd name="adj2" fmla="val 4660220"/>
            </a:avLst>
          </a:prstGeom>
          <a:noFill/>
          <a:ln cap="rnd">
            <a:solidFill>
              <a:srgbClr val="AA7D06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Boog 22"/>
          <p:cNvSpPr/>
          <p:nvPr/>
        </p:nvSpPr>
        <p:spPr>
          <a:xfrm rot="16200000">
            <a:off x="92662" y="4280647"/>
            <a:ext cx="3570493" cy="1584213"/>
          </a:xfrm>
          <a:prstGeom prst="arc">
            <a:avLst>
              <a:gd name="adj1" fmla="val 15247872"/>
              <a:gd name="adj2" fmla="val 0"/>
            </a:avLst>
          </a:prstGeom>
          <a:noFill/>
          <a:ln cap="rnd">
            <a:solidFill>
              <a:srgbClr val="AA7D06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45554466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480291" y="237035"/>
            <a:ext cx="7354692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3600" b="1" noProof="0" dirty="0" smtClean="0">
                <a:latin typeface="+mj-lt"/>
                <a:ea typeface="+mj-ea"/>
                <a:cs typeface="+mj-cs"/>
              </a:rPr>
              <a:t>IGRALCI</a:t>
            </a:r>
            <a:endParaRPr kumimoji="0" lang="nl-NL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Subtitel 3"/>
          <p:cNvSpPr txBox="1">
            <a:spLocks/>
          </p:cNvSpPr>
          <p:nvPr/>
        </p:nvSpPr>
        <p:spPr>
          <a:xfrm>
            <a:off x="1434183" y="880578"/>
            <a:ext cx="6400800" cy="499457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800" dirty="0" smtClean="0">
                <a:solidFill>
                  <a:srgbClr val="AA7D06"/>
                </a:solidFill>
                <a:latin typeface="ScalaSansPro-Bold"/>
                <a:cs typeface="ScalaSansPro-Bold"/>
              </a:rPr>
              <a:t>Profil – </a:t>
            </a:r>
            <a:r>
              <a:rPr lang="sl-SI" sz="2800" dirty="0" smtClean="0">
                <a:solidFill>
                  <a:srgbClr val="AA7D06"/>
                </a:solidFill>
                <a:latin typeface="ScalaSansPro-Bold"/>
                <a:cs typeface="ScalaSansPro-Bold"/>
              </a:rPr>
              <a:t>igralno mesto</a:t>
            </a:r>
            <a:endParaRPr lang="nl-NL" sz="2800" dirty="0">
              <a:solidFill>
                <a:srgbClr val="AA7D06"/>
              </a:solidFill>
              <a:latin typeface="ScalaSansPro-Bold"/>
              <a:cs typeface="ScalaSansPro-Bold"/>
            </a:endParaRPr>
          </a:p>
        </p:txBody>
      </p:sp>
      <p:pic>
        <p:nvPicPr>
          <p:cNvPr id="6" name="Afbeelding 5" descr="voetbalveld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51009" y="3955740"/>
            <a:ext cx="2629107" cy="1917700"/>
          </a:xfrm>
          <a:prstGeom prst="rect">
            <a:avLst/>
          </a:prstGeom>
        </p:spPr>
      </p:pic>
      <p:sp>
        <p:nvSpPr>
          <p:cNvPr id="8" name="Boog 22"/>
          <p:cNvSpPr/>
          <p:nvPr/>
        </p:nvSpPr>
        <p:spPr>
          <a:xfrm rot="16200000">
            <a:off x="320749" y="4272844"/>
            <a:ext cx="3148359" cy="1177687"/>
          </a:xfrm>
          <a:prstGeom prst="arc">
            <a:avLst/>
          </a:prstGeom>
          <a:noFill/>
          <a:ln cap="rnd">
            <a:solidFill>
              <a:srgbClr val="AA7D06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ekstvak 8"/>
          <p:cNvSpPr txBox="1"/>
          <p:nvPr/>
        </p:nvSpPr>
        <p:spPr>
          <a:xfrm>
            <a:off x="1254647" y="4892409"/>
            <a:ext cx="179536" cy="36065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r>
              <a:rPr lang="nl-NL" sz="2400" dirty="0" smtClean="0">
                <a:solidFill>
                  <a:schemeClr val="bg1"/>
                </a:solidFill>
                <a:latin typeface="ScalaSansPro-Black"/>
                <a:cs typeface="ScalaSansPro-Black"/>
              </a:rPr>
              <a:t>x</a:t>
            </a:r>
            <a:endParaRPr lang="nl-NL" sz="2400" dirty="0">
              <a:solidFill>
                <a:schemeClr val="bg1"/>
              </a:solidFill>
              <a:latin typeface="ScalaSansPro-Black"/>
              <a:cs typeface="ScalaSansPro-Black"/>
            </a:endParaRPr>
          </a:p>
        </p:txBody>
      </p:sp>
      <p:sp>
        <p:nvSpPr>
          <p:cNvPr id="10" name="Subtitel 3"/>
          <p:cNvSpPr txBox="1">
            <a:spLocks/>
          </p:cNvSpPr>
          <p:nvPr/>
        </p:nvSpPr>
        <p:spPr>
          <a:xfrm>
            <a:off x="3105964" y="1847167"/>
            <a:ext cx="6038036" cy="3505739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l-SI" sz="2400" dirty="0" smtClean="0">
                <a:solidFill>
                  <a:srgbClr val="AA7D06"/>
                </a:solidFill>
                <a:latin typeface="ScalaSansPro-Bold"/>
                <a:cs typeface="ScalaSansPro-Bold"/>
              </a:rPr>
              <a:t>Zadnji</a:t>
            </a:r>
            <a:r>
              <a:rPr lang="nl-NL" sz="2400" dirty="0" smtClean="0">
                <a:solidFill>
                  <a:srgbClr val="AA7D06"/>
                </a:solidFill>
                <a:latin typeface="ScalaSansPro-Bold"/>
                <a:cs typeface="ScalaSansPro-Bold"/>
              </a:rPr>
              <a:t> </a:t>
            </a:r>
            <a:r>
              <a:rPr lang="sl-SI" sz="2400" dirty="0" smtClean="0">
                <a:solidFill>
                  <a:srgbClr val="AA7D06"/>
                </a:solidFill>
                <a:latin typeface="ScalaSansPro-Bold"/>
                <a:cs typeface="ScalaSansPro-Bold"/>
              </a:rPr>
              <a:t>zvezni</a:t>
            </a:r>
            <a:endParaRPr lang="nl-NL" sz="2400" dirty="0" smtClean="0">
              <a:solidFill>
                <a:srgbClr val="AA7D06"/>
              </a:solidFill>
              <a:latin typeface="ScalaSansPro-Bold"/>
              <a:cs typeface="ScalaSansPro-Bold"/>
            </a:endParaRPr>
          </a:p>
          <a:p>
            <a:pPr marL="800100" lvl="1" indent="-342900">
              <a:spcBef>
                <a:spcPct val="20000"/>
              </a:spcBef>
              <a:buFont typeface="Arial"/>
              <a:buChar char="•"/>
            </a:pPr>
            <a:r>
              <a:rPr lang="sl-SI" sz="2000" dirty="0" smtClean="0"/>
              <a:t>Dobro postavljanje v funkciji ravnovesja celotnega moštva</a:t>
            </a:r>
            <a:r>
              <a:rPr lang="nl-NL" sz="2000" dirty="0" smtClean="0"/>
              <a:t> </a:t>
            </a:r>
          </a:p>
          <a:p>
            <a:pPr marL="800100" lvl="1" indent="-342900">
              <a:spcBef>
                <a:spcPct val="20000"/>
              </a:spcBef>
              <a:buFont typeface="Arial"/>
              <a:buChar char="•"/>
            </a:pPr>
            <a:r>
              <a:rPr lang="sl-SI" sz="2000" dirty="0"/>
              <a:t>Tehnično sposoben</a:t>
            </a:r>
            <a:r>
              <a:rPr lang="nl-NL" sz="2000" dirty="0"/>
              <a:t>, </a:t>
            </a:r>
            <a:r>
              <a:rPr lang="sl-SI" sz="2000" dirty="0"/>
              <a:t>tudi pod </a:t>
            </a:r>
            <a:r>
              <a:rPr lang="sl-SI" sz="2000" dirty="0" smtClean="0"/>
              <a:t>pritiskom</a:t>
            </a:r>
            <a:endParaRPr lang="nl-NL" sz="2000" dirty="0" smtClean="0"/>
          </a:p>
          <a:p>
            <a:pPr marL="800100" lvl="1" indent="-342900">
              <a:spcBef>
                <a:spcPct val="20000"/>
              </a:spcBef>
              <a:buFont typeface="Arial"/>
              <a:buChar char="•"/>
            </a:pPr>
            <a:r>
              <a:rPr lang="sl-SI" sz="2000" dirty="0" smtClean="0"/>
              <a:t>Hitro razmišljanje</a:t>
            </a:r>
            <a:endParaRPr lang="nl-NL" sz="2000" dirty="0" smtClean="0"/>
          </a:p>
          <a:p>
            <a:pPr marL="800100" lvl="1" indent="-342900">
              <a:spcBef>
                <a:spcPct val="20000"/>
              </a:spcBef>
              <a:buFont typeface="Arial"/>
              <a:buChar char="•"/>
            </a:pPr>
            <a:r>
              <a:rPr lang="sl-SI" sz="2000" dirty="0" smtClean="0"/>
              <a:t>Začetnik priprave napada</a:t>
            </a:r>
            <a:endParaRPr lang="nl-NL" sz="2000" dirty="0" smtClean="0"/>
          </a:p>
          <a:p>
            <a:pPr marL="800100" lvl="1" indent="-342900">
              <a:spcBef>
                <a:spcPct val="20000"/>
              </a:spcBef>
              <a:buFont typeface="Arial"/>
              <a:buChar char="•"/>
            </a:pPr>
            <a:r>
              <a:rPr lang="sl-SI" sz="2000" dirty="0" smtClean="0"/>
              <a:t>Dober v igri z glavo</a:t>
            </a:r>
            <a:endParaRPr lang="nl-NL" sz="2000" dirty="0" smtClean="0"/>
          </a:p>
          <a:p>
            <a:pPr marL="800100" lvl="1" indent="-342900">
              <a:spcBef>
                <a:spcPct val="20000"/>
              </a:spcBef>
              <a:buFont typeface="Arial"/>
              <a:buChar char="•"/>
            </a:pPr>
            <a:r>
              <a:rPr lang="sl-SI" sz="2000" dirty="0" smtClean="0"/>
              <a:t>Vodljiv-učljiv-vizija igre </a:t>
            </a:r>
            <a:r>
              <a:rPr lang="sl-SI" sz="2000" dirty="0"/>
              <a:t>(</a:t>
            </a:r>
            <a:r>
              <a:rPr lang="sl-SI" sz="2000" dirty="0" err="1"/>
              <a:t>coaching</a:t>
            </a:r>
            <a:r>
              <a:rPr lang="sl-SI" sz="2000" dirty="0"/>
              <a:t> kapacitete)</a:t>
            </a:r>
            <a:endParaRPr lang="nl-NL" sz="2000" dirty="0"/>
          </a:p>
          <a:p>
            <a:pPr lvl="1">
              <a:spcBef>
                <a:spcPct val="20000"/>
              </a:spcBef>
            </a:pPr>
            <a:endParaRPr kumimoji="0" lang="nl-NL" sz="2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calaSansPro-Bold"/>
              <a:ea typeface="+mn-ea"/>
            </a:endParaRPr>
          </a:p>
        </p:txBody>
      </p:sp>
      <p:pic>
        <p:nvPicPr>
          <p:cNvPr id="5" name="Afbeelding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65646" y="2585139"/>
            <a:ext cx="1036251" cy="1404742"/>
          </a:xfrm>
          <a:prstGeom prst="rect">
            <a:avLst/>
          </a:prstGeom>
        </p:spPr>
      </p:pic>
      <p:pic>
        <p:nvPicPr>
          <p:cNvPr id="11" name="Afbeelding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56636" y="2784673"/>
            <a:ext cx="364800" cy="737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0673194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voetbalveld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51009" y="3955740"/>
            <a:ext cx="2629107" cy="1917700"/>
          </a:xfrm>
          <a:prstGeom prst="rect">
            <a:avLst/>
          </a:prstGeom>
        </p:spPr>
      </p:pic>
      <p:pic>
        <p:nvPicPr>
          <p:cNvPr id="13" name="Afbeelding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65601" y="2583798"/>
            <a:ext cx="1036251" cy="1404742"/>
          </a:xfrm>
          <a:prstGeom prst="rect">
            <a:avLst/>
          </a:prstGeom>
        </p:spPr>
      </p:pic>
      <p:sp>
        <p:nvSpPr>
          <p:cNvPr id="2" name="Titel 1"/>
          <p:cNvSpPr txBox="1">
            <a:spLocks/>
          </p:cNvSpPr>
          <p:nvPr/>
        </p:nvSpPr>
        <p:spPr>
          <a:xfrm>
            <a:off x="480291" y="237035"/>
            <a:ext cx="7354692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3600" b="1" dirty="0" smtClean="0">
                <a:latin typeface="+mj-lt"/>
                <a:ea typeface="+mj-ea"/>
                <a:cs typeface="+mj-cs"/>
              </a:rPr>
              <a:t>IGRALCI</a:t>
            </a:r>
            <a:endParaRPr kumimoji="0" lang="nl-NL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Subtitel 3"/>
          <p:cNvSpPr txBox="1">
            <a:spLocks/>
          </p:cNvSpPr>
          <p:nvPr/>
        </p:nvSpPr>
        <p:spPr>
          <a:xfrm>
            <a:off x="1434183" y="880578"/>
            <a:ext cx="6400800" cy="499457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800" dirty="0" smtClean="0">
                <a:solidFill>
                  <a:srgbClr val="AA7D06"/>
                </a:solidFill>
                <a:latin typeface="ScalaSansPro-Bold"/>
                <a:cs typeface="ScalaSansPro-Bold"/>
              </a:rPr>
              <a:t>Profil – </a:t>
            </a:r>
            <a:r>
              <a:rPr lang="sl-SI" sz="2800" dirty="0" smtClean="0">
                <a:solidFill>
                  <a:srgbClr val="AA7D06"/>
                </a:solidFill>
                <a:latin typeface="ScalaSansPro-Bold"/>
                <a:cs typeface="ScalaSansPro-Bold"/>
              </a:rPr>
              <a:t>igralno mesto</a:t>
            </a:r>
            <a:endParaRPr lang="nl-NL" sz="2800" dirty="0">
              <a:solidFill>
                <a:srgbClr val="AA7D06"/>
              </a:solidFill>
              <a:latin typeface="ScalaSansPro-Bold"/>
              <a:cs typeface="ScalaSansPro-Bold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996033" y="4293848"/>
            <a:ext cx="179536" cy="36065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r>
              <a:rPr lang="nl-NL" sz="2400" dirty="0" smtClean="0">
                <a:solidFill>
                  <a:schemeClr val="bg1"/>
                </a:solidFill>
                <a:latin typeface="ScalaSansPro-Black"/>
                <a:cs typeface="ScalaSansPro-Black"/>
              </a:rPr>
              <a:t>x</a:t>
            </a:r>
            <a:endParaRPr lang="nl-NL" sz="2400" dirty="0">
              <a:solidFill>
                <a:schemeClr val="bg1"/>
              </a:solidFill>
              <a:latin typeface="ScalaSansPro-Black"/>
              <a:cs typeface="ScalaSansPro-Black"/>
            </a:endParaRPr>
          </a:p>
        </p:txBody>
      </p:sp>
      <p:sp>
        <p:nvSpPr>
          <p:cNvPr id="10" name="Subtitel 3"/>
          <p:cNvSpPr txBox="1">
            <a:spLocks/>
          </p:cNvSpPr>
          <p:nvPr/>
        </p:nvSpPr>
        <p:spPr>
          <a:xfrm>
            <a:off x="3105964" y="1847167"/>
            <a:ext cx="6038036" cy="3505739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l-SI" sz="2400" dirty="0">
                <a:solidFill>
                  <a:srgbClr val="AA7D06"/>
                </a:solidFill>
                <a:latin typeface="ScalaSansPro-Bold"/>
                <a:cs typeface="ScalaSansPro-Bold"/>
              </a:rPr>
              <a:t>O</a:t>
            </a:r>
            <a:r>
              <a:rPr lang="sl-SI" sz="2400" dirty="0" smtClean="0">
                <a:solidFill>
                  <a:srgbClr val="AA7D06"/>
                </a:solidFill>
                <a:latin typeface="ScalaSansPro-Bold"/>
                <a:cs typeface="ScalaSansPro-Bold"/>
              </a:rPr>
              <a:t>srednji</a:t>
            </a:r>
            <a:r>
              <a:rPr lang="nl-NL" sz="2400" dirty="0" smtClean="0">
                <a:solidFill>
                  <a:srgbClr val="AA7D06"/>
                </a:solidFill>
                <a:latin typeface="ScalaSansPro-Bold"/>
                <a:cs typeface="ScalaSansPro-Bold"/>
              </a:rPr>
              <a:t> (</a:t>
            </a:r>
            <a:r>
              <a:rPr lang="sl-SI" sz="2400" dirty="0" smtClean="0">
                <a:solidFill>
                  <a:srgbClr val="AA7D06"/>
                </a:solidFill>
                <a:latin typeface="ScalaSansPro-Bold"/>
                <a:cs typeface="ScalaSansPro-Bold"/>
              </a:rPr>
              <a:t>napadalni</a:t>
            </a:r>
            <a:r>
              <a:rPr lang="nl-NL" sz="2400" dirty="0" smtClean="0">
                <a:solidFill>
                  <a:srgbClr val="AA7D06"/>
                </a:solidFill>
                <a:latin typeface="ScalaSansPro-Bold"/>
                <a:cs typeface="ScalaSansPro-Bold"/>
              </a:rPr>
              <a:t>) </a:t>
            </a:r>
            <a:r>
              <a:rPr lang="sl-SI" sz="2400" dirty="0" smtClean="0">
                <a:solidFill>
                  <a:srgbClr val="AA7D06"/>
                </a:solidFill>
                <a:latin typeface="ScalaSansPro-Bold"/>
                <a:cs typeface="ScalaSansPro-Bold"/>
              </a:rPr>
              <a:t>zvezni</a:t>
            </a:r>
            <a:endParaRPr lang="nl-NL" sz="2400" dirty="0" smtClean="0">
              <a:solidFill>
                <a:srgbClr val="AA7D06"/>
              </a:solidFill>
              <a:latin typeface="ScalaSansPro-Bold"/>
              <a:cs typeface="ScalaSansPro-Bold"/>
            </a:endParaRPr>
          </a:p>
          <a:p>
            <a:pPr marL="800100" lvl="1" indent="-342900">
              <a:spcBef>
                <a:spcPct val="20000"/>
              </a:spcBef>
              <a:buFont typeface="Arial"/>
              <a:buChar char="•"/>
            </a:pPr>
            <a:r>
              <a:rPr lang="sl-SI" sz="2000" dirty="0" smtClean="0">
                <a:cs typeface="ScalaSansPro-Bold"/>
              </a:rPr>
              <a:t>Dobra</a:t>
            </a:r>
            <a:r>
              <a:rPr lang="nl-NL" sz="2000" dirty="0" smtClean="0">
                <a:cs typeface="ScalaSansPro-Bold"/>
              </a:rPr>
              <a:t> (</a:t>
            </a:r>
            <a:r>
              <a:rPr lang="sl-SI" sz="2000" dirty="0" smtClean="0">
                <a:cs typeface="ScalaSansPro-Bold"/>
              </a:rPr>
              <a:t>nogometno-specifična</a:t>
            </a:r>
            <a:r>
              <a:rPr lang="nl-NL" sz="2000" dirty="0" smtClean="0">
                <a:cs typeface="ScalaSansPro-Bold"/>
              </a:rPr>
              <a:t>) </a:t>
            </a:r>
            <a:r>
              <a:rPr lang="sl-SI" sz="2000" dirty="0" smtClean="0">
                <a:cs typeface="ScalaSansPro-Bold"/>
              </a:rPr>
              <a:t>vzdržljivost</a:t>
            </a:r>
            <a:endParaRPr lang="nl-NL" sz="2000" dirty="0" smtClean="0">
              <a:cs typeface="ScalaSansPro-Bold"/>
            </a:endParaRPr>
          </a:p>
          <a:p>
            <a:pPr marL="800100" lvl="1" indent="-342900">
              <a:spcBef>
                <a:spcPct val="20000"/>
              </a:spcBef>
              <a:buFont typeface="Arial"/>
              <a:buChar char="•"/>
            </a:pPr>
            <a:r>
              <a:rPr lang="sl-SI" sz="2000" dirty="0" smtClean="0"/>
              <a:t>Pogosto</a:t>
            </a:r>
            <a:r>
              <a:rPr lang="nl-NL" sz="2000" dirty="0" smtClean="0"/>
              <a:t> </a:t>
            </a:r>
            <a:r>
              <a:rPr lang="sl-SI" sz="2000" dirty="0" smtClean="0"/>
              <a:t>vtekanje</a:t>
            </a:r>
            <a:r>
              <a:rPr lang="nl-NL" sz="2000" dirty="0" smtClean="0"/>
              <a:t> </a:t>
            </a:r>
            <a:r>
              <a:rPr lang="sl-SI" sz="2000" dirty="0" smtClean="0"/>
              <a:t>v</a:t>
            </a:r>
            <a:r>
              <a:rPr lang="nl-NL" sz="2000" dirty="0" smtClean="0"/>
              <a:t> 16m</a:t>
            </a:r>
            <a:r>
              <a:rPr lang="sl-SI" sz="2000" dirty="0" smtClean="0"/>
              <a:t> prostor</a:t>
            </a:r>
            <a:endParaRPr lang="nl-NL" sz="2000" dirty="0" smtClean="0"/>
          </a:p>
          <a:p>
            <a:pPr marL="800100" lvl="1" indent="-342900">
              <a:spcBef>
                <a:spcPct val="20000"/>
              </a:spcBef>
              <a:buFont typeface="Arial"/>
              <a:buChar char="•"/>
            </a:pPr>
            <a:r>
              <a:rPr lang="sl-SI" sz="2000" dirty="0" smtClean="0"/>
              <a:t>Dobre tehnične</a:t>
            </a:r>
            <a:r>
              <a:rPr lang="nl-NL" sz="2000" dirty="0" smtClean="0"/>
              <a:t> </a:t>
            </a:r>
            <a:r>
              <a:rPr lang="sl-SI" sz="2000" dirty="0" smtClean="0"/>
              <a:t>in</a:t>
            </a:r>
            <a:r>
              <a:rPr lang="nl-NL" sz="2000" dirty="0" smtClean="0"/>
              <a:t> ta</a:t>
            </a:r>
            <a:r>
              <a:rPr lang="sl-SI" sz="2000" dirty="0" err="1" smtClean="0"/>
              <a:t>ktične</a:t>
            </a:r>
            <a:r>
              <a:rPr lang="sl-SI" sz="2000" dirty="0"/>
              <a:t> </a:t>
            </a:r>
            <a:r>
              <a:rPr lang="sl-SI" sz="2000" dirty="0" smtClean="0"/>
              <a:t>sposobnosti</a:t>
            </a:r>
            <a:endParaRPr lang="nl-NL" sz="2000" dirty="0" smtClean="0"/>
          </a:p>
          <a:p>
            <a:pPr marL="800100" lvl="1" indent="-342900">
              <a:spcBef>
                <a:spcPct val="20000"/>
              </a:spcBef>
              <a:buFont typeface="Arial"/>
              <a:buChar char="•"/>
            </a:pPr>
            <a:r>
              <a:rPr lang="sl-SI" sz="2000" dirty="0" smtClean="0"/>
              <a:t>„Dostava ključnih podaj“</a:t>
            </a:r>
            <a:endParaRPr lang="nl-NL" sz="2000" dirty="0" smtClean="0"/>
          </a:p>
          <a:p>
            <a:pPr marL="800100" lvl="1" indent="-342900">
              <a:spcBef>
                <a:spcPct val="20000"/>
              </a:spcBef>
              <a:buFont typeface="Arial"/>
              <a:buChar char="•"/>
            </a:pPr>
            <a:r>
              <a:rPr lang="sl-SI" sz="2000" dirty="0" smtClean="0"/>
              <a:t>Sposobnost samostojne akcije </a:t>
            </a:r>
            <a:endParaRPr lang="nl-NL" sz="2000" dirty="0" smtClean="0"/>
          </a:p>
          <a:p>
            <a:pPr marL="800100" lvl="1" indent="-342900">
              <a:spcBef>
                <a:spcPct val="20000"/>
              </a:spcBef>
              <a:buFont typeface="Arial"/>
              <a:buChar char="•"/>
            </a:pPr>
            <a:r>
              <a:rPr lang="sl-SI" sz="2000" dirty="0" smtClean="0"/>
              <a:t>Učinkovit zaključek</a:t>
            </a:r>
            <a:endParaRPr lang="nl-NL" sz="2000" dirty="0" smtClean="0"/>
          </a:p>
        </p:txBody>
      </p:sp>
      <p:pic>
        <p:nvPicPr>
          <p:cNvPr id="5" name="Afbeelding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65601" y="5120149"/>
            <a:ext cx="1036251" cy="140474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5" name="Tekstvak 8"/>
          <p:cNvSpPr txBox="1"/>
          <p:nvPr/>
        </p:nvSpPr>
        <p:spPr>
          <a:xfrm>
            <a:off x="1500736" y="4293848"/>
            <a:ext cx="179536" cy="36065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r>
              <a:rPr lang="nl-NL" sz="2400" dirty="0" smtClean="0">
                <a:solidFill>
                  <a:schemeClr val="bg1"/>
                </a:solidFill>
                <a:latin typeface="ScalaSansPro-Black"/>
                <a:cs typeface="ScalaSansPro-Black"/>
              </a:rPr>
              <a:t>x</a:t>
            </a:r>
            <a:endParaRPr lang="nl-NL" sz="2400" dirty="0">
              <a:solidFill>
                <a:schemeClr val="bg1"/>
              </a:solidFill>
              <a:latin typeface="ScalaSansPro-Black"/>
              <a:cs typeface="ScalaSansPro-Black"/>
            </a:endParaRPr>
          </a:p>
        </p:txBody>
      </p:sp>
      <p:sp>
        <p:nvSpPr>
          <p:cNvPr id="14" name="Boog 22"/>
          <p:cNvSpPr/>
          <p:nvPr/>
        </p:nvSpPr>
        <p:spPr>
          <a:xfrm rot="16200000">
            <a:off x="961589" y="3411722"/>
            <a:ext cx="1832641" cy="1584213"/>
          </a:xfrm>
          <a:prstGeom prst="arc">
            <a:avLst>
              <a:gd name="adj1" fmla="val 15923031"/>
              <a:gd name="adj2" fmla="val 0"/>
            </a:avLst>
          </a:prstGeom>
          <a:noFill/>
          <a:ln cap="rnd">
            <a:solidFill>
              <a:srgbClr val="AA7D06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8" name="Afbeelding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24412" y="2759040"/>
            <a:ext cx="372744" cy="736630"/>
          </a:xfrm>
          <a:prstGeom prst="rect">
            <a:avLst/>
          </a:prstGeom>
        </p:spPr>
      </p:pic>
      <p:pic>
        <p:nvPicPr>
          <p:cNvPr id="19" name="Afbeelding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55516" y="5352906"/>
            <a:ext cx="218837" cy="656906"/>
          </a:xfrm>
          <a:prstGeom prst="rect">
            <a:avLst/>
          </a:prstGeom>
        </p:spPr>
      </p:pic>
      <p:pic>
        <p:nvPicPr>
          <p:cNvPr id="20" name="Afbeelding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49484" y="5352906"/>
            <a:ext cx="375097" cy="656906"/>
          </a:xfrm>
          <a:prstGeom prst="rect">
            <a:avLst/>
          </a:prstGeom>
        </p:spPr>
      </p:pic>
      <p:sp>
        <p:nvSpPr>
          <p:cNvPr id="16" name="Boog 22"/>
          <p:cNvSpPr/>
          <p:nvPr/>
        </p:nvSpPr>
        <p:spPr>
          <a:xfrm rot="191346">
            <a:off x="1126792" y="4380213"/>
            <a:ext cx="1502229" cy="1479871"/>
          </a:xfrm>
          <a:prstGeom prst="arc">
            <a:avLst>
              <a:gd name="adj1" fmla="val 15270209"/>
              <a:gd name="adj2" fmla="val 21120112"/>
            </a:avLst>
          </a:prstGeom>
          <a:noFill/>
          <a:ln cap="rnd">
            <a:solidFill>
              <a:srgbClr val="AA7D06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76017025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600" dirty="0" smtClean="0"/>
              <a:t>CLUB BRUGGE AKADEMIJA</a:t>
            </a:r>
            <a:endParaRPr lang="sl-SI" sz="360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00100" lvl="1" indent="-342900">
              <a:buFont typeface="Arial"/>
              <a:buChar char="•"/>
            </a:pPr>
            <a:r>
              <a:rPr lang="nl-NL" dirty="0"/>
              <a:t>220 </a:t>
            </a:r>
            <a:r>
              <a:rPr lang="sl-SI" dirty="0"/>
              <a:t>igralcev </a:t>
            </a:r>
            <a:r>
              <a:rPr lang="nl-NL" dirty="0"/>
              <a:t>+ 120 </a:t>
            </a:r>
            <a:r>
              <a:rPr lang="sl-SI" dirty="0"/>
              <a:t>v nogometni šoli</a:t>
            </a:r>
            <a:endParaRPr lang="nl-NL" dirty="0"/>
          </a:p>
          <a:p>
            <a:pPr marL="800100" lvl="1" indent="-342900">
              <a:buFont typeface="Arial"/>
              <a:buChar char="•"/>
            </a:pPr>
            <a:r>
              <a:rPr lang="nl-NL" dirty="0"/>
              <a:t>U7 –</a:t>
            </a:r>
            <a:r>
              <a:rPr lang="sl-SI" dirty="0"/>
              <a:t> </a:t>
            </a:r>
            <a:r>
              <a:rPr lang="sl-SI" dirty="0" smtClean="0"/>
              <a:t>BELOFTEN (U-21)</a:t>
            </a:r>
            <a:r>
              <a:rPr lang="nl-NL" dirty="0" smtClean="0"/>
              <a:t>: </a:t>
            </a:r>
            <a:r>
              <a:rPr lang="nl-NL" dirty="0"/>
              <a:t>15 </a:t>
            </a:r>
            <a:r>
              <a:rPr lang="sl-SI" dirty="0" smtClean="0"/>
              <a:t>ekip</a:t>
            </a:r>
            <a:endParaRPr lang="nl-NL" dirty="0"/>
          </a:p>
          <a:p>
            <a:pPr marL="800100" lvl="1" indent="-342900">
              <a:buFont typeface="Arial"/>
              <a:buChar char="•"/>
            </a:pPr>
            <a:r>
              <a:rPr lang="nl-NL" dirty="0"/>
              <a:t>30 </a:t>
            </a:r>
            <a:r>
              <a:rPr lang="sl-SI" dirty="0"/>
              <a:t>trenerjev</a:t>
            </a:r>
            <a:endParaRPr lang="nl-NL" dirty="0"/>
          </a:p>
          <a:p>
            <a:pPr marL="800100" lvl="1" indent="-342900">
              <a:buFont typeface="Arial"/>
              <a:buChar char="•"/>
            </a:pPr>
            <a:r>
              <a:rPr lang="nl-NL" dirty="0"/>
              <a:t>180 </a:t>
            </a:r>
            <a:r>
              <a:rPr lang="sl-SI" dirty="0"/>
              <a:t>sodelavcev </a:t>
            </a:r>
            <a:r>
              <a:rPr lang="nl-NL" dirty="0"/>
              <a:t>(</a:t>
            </a:r>
            <a:r>
              <a:rPr lang="sl-SI" dirty="0"/>
              <a:t>prostovoljcev</a:t>
            </a:r>
            <a:r>
              <a:rPr lang="nl-NL" dirty="0"/>
              <a:t>)</a:t>
            </a:r>
          </a:p>
          <a:p>
            <a:pPr marL="800100" lvl="1" indent="-342900">
              <a:buFont typeface="Arial"/>
              <a:buChar char="•"/>
            </a:pPr>
            <a:r>
              <a:rPr lang="nl-NL" dirty="0"/>
              <a:t>2000 </a:t>
            </a:r>
            <a:r>
              <a:rPr lang="sl-SI" dirty="0"/>
              <a:t>stalnih</a:t>
            </a:r>
            <a:r>
              <a:rPr lang="nl-NL" dirty="0"/>
              <a:t> </a:t>
            </a:r>
            <a:r>
              <a:rPr lang="sl-SI" dirty="0"/>
              <a:t>treningov</a:t>
            </a:r>
            <a:r>
              <a:rPr lang="nl-NL" dirty="0"/>
              <a:t> + 500</a:t>
            </a:r>
            <a:r>
              <a:rPr lang="sl-SI" dirty="0"/>
              <a:t> </a:t>
            </a:r>
            <a:r>
              <a:rPr lang="sl-SI" dirty="0" smtClean="0"/>
              <a:t>dodatnih</a:t>
            </a:r>
            <a:r>
              <a:rPr lang="sl-SI" dirty="0"/>
              <a:t> </a:t>
            </a:r>
            <a:r>
              <a:rPr lang="nl-NL" dirty="0" smtClean="0"/>
              <a:t>t</a:t>
            </a:r>
            <a:r>
              <a:rPr lang="sl-SI" dirty="0" err="1"/>
              <a:t>reningov</a:t>
            </a:r>
            <a:endParaRPr lang="nl-NL" dirty="0"/>
          </a:p>
          <a:p>
            <a:pPr marL="800100" lvl="1" indent="-342900">
              <a:buFont typeface="Arial"/>
              <a:buChar char="•"/>
            </a:pPr>
            <a:r>
              <a:rPr lang="nl-NL" dirty="0"/>
              <a:t>534 </a:t>
            </a:r>
            <a:r>
              <a:rPr lang="sl-SI" dirty="0" smtClean="0"/>
              <a:t> prvenstvenih tekem </a:t>
            </a:r>
            <a:r>
              <a:rPr lang="nl-NL" dirty="0"/>
              <a:t>+ 120 </a:t>
            </a:r>
            <a:r>
              <a:rPr lang="sl-SI" dirty="0" smtClean="0"/>
              <a:t>mednarodnih </a:t>
            </a:r>
            <a:r>
              <a:rPr lang="sl-SI" dirty="0"/>
              <a:t>tekem </a:t>
            </a:r>
            <a:r>
              <a:rPr lang="nl-NL" dirty="0"/>
              <a:t>+ 45 </a:t>
            </a:r>
            <a:r>
              <a:rPr lang="sl-SI" dirty="0"/>
              <a:t>turnirjev</a:t>
            </a:r>
            <a:endParaRPr lang="nl-NL" dirty="0"/>
          </a:p>
          <a:p>
            <a:pPr marL="800100" lvl="1" indent="-342900">
              <a:buFont typeface="Arial"/>
              <a:buChar char="•"/>
            </a:pPr>
            <a:r>
              <a:rPr lang="nl-NL" dirty="0" smtClean="0"/>
              <a:t>201</a:t>
            </a:r>
            <a:r>
              <a:rPr lang="sl-SI" dirty="0" smtClean="0"/>
              <a:t>5</a:t>
            </a:r>
            <a:r>
              <a:rPr lang="nl-NL" dirty="0" smtClean="0"/>
              <a:t>–201</a:t>
            </a:r>
            <a:r>
              <a:rPr lang="sl-SI" dirty="0" smtClean="0"/>
              <a:t>6</a:t>
            </a:r>
            <a:r>
              <a:rPr lang="nl-NL" dirty="0" smtClean="0"/>
              <a:t>: </a:t>
            </a:r>
            <a:r>
              <a:rPr lang="sl-SI" dirty="0" smtClean="0"/>
              <a:t>8 </a:t>
            </a:r>
            <a:r>
              <a:rPr lang="sl-SI" dirty="0"/>
              <a:t>igralcev v</a:t>
            </a:r>
            <a:r>
              <a:rPr lang="nl-NL" dirty="0"/>
              <a:t> </a:t>
            </a:r>
            <a:r>
              <a:rPr lang="sl-SI" dirty="0" smtClean="0"/>
              <a:t>A-MOŠTVU</a:t>
            </a:r>
            <a:endParaRPr lang="nl-NL" dirty="0"/>
          </a:p>
          <a:p>
            <a:endParaRPr lang="sl-SI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08479"/>
            <a:ext cx="573087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9439951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voetbalveld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51009" y="3955740"/>
            <a:ext cx="2629107" cy="1917700"/>
          </a:xfrm>
          <a:prstGeom prst="rect">
            <a:avLst/>
          </a:prstGeom>
        </p:spPr>
      </p:pic>
      <p:pic>
        <p:nvPicPr>
          <p:cNvPr id="13" name="Afbeelding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65601" y="2583798"/>
            <a:ext cx="1036251" cy="1404742"/>
          </a:xfrm>
          <a:prstGeom prst="rect">
            <a:avLst/>
          </a:prstGeom>
        </p:spPr>
      </p:pic>
      <p:sp>
        <p:nvSpPr>
          <p:cNvPr id="2" name="Titel 1"/>
          <p:cNvSpPr txBox="1">
            <a:spLocks/>
          </p:cNvSpPr>
          <p:nvPr/>
        </p:nvSpPr>
        <p:spPr>
          <a:xfrm>
            <a:off x="480291" y="237035"/>
            <a:ext cx="7354692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3600" b="1" dirty="0" smtClean="0">
                <a:latin typeface="+mj-lt"/>
                <a:ea typeface="+mj-ea"/>
                <a:cs typeface="+mj-cs"/>
              </a:rPr>
              <a:t>IGRALCI</a:t>
            </a:r>
            <a:endParaRPr kumimoji="0" lang="nl-NL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Subtitel 3"/>
          <p:cNvSpPr txBox="1">
            <a:spLocks/>
          </p:cNvSpPr>
          <p:nvPr/>
        </p:nvSpPr>
        <p:spPr>
          <a:xfrm>
            <a:off x="1434183" y="880578"/>
            <a:ext cx="6400800" cy="499457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800" dirty="0" smtClean="0">
                <a:solidFill>
                  <a:srgbClr val="AA7D06"/>
                </a:solidFill>
                <a:latin typeface="ScalaSansPro-Bold"/>
                <a:cs typeface="ScalaSansPro-Bold"/>
              </a:rPr>
              <a:t>Profil –</a:t>
            </a:r>
            <a:r>
              <a:rPr lang="sl-SI" sz="2800" dirty="0" smtClean="0">
                <a:solidFill>
                  <a:srgbClr val="AA7D06"/>
                </a:solidFill>
                <a:latin typeface="ScalaSansPro-Bold"/>
                <a:cs typeface="ScalaSansPro-Bold"/>
              </a:rPr>
              <a:t> igralno mesto</a:t>
            </a:r>
            <a:endParaRPr lang="nl-NL" sz="2800" dirty="0">
              <a:solidFill>
                <a:srgbClr val="AA7D06"/>
              </a:solidFill>
              <a:latin typeface="ScalaSansPro-Bold"/>
              <a:cs typeface="ScalaSansPro-Bold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703881" y="4133781"/>
            <a:ext cx="179536" cy="36065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r>
              <a:rPr lang="nl-NL" sz="2400" dirty="0" smtClean="0">
                <a:solidFill>
                  <a:schemeClr val="bg1"/>
                </a:solidFill>
                <a:latin typeface="ScalaSansPro-Black"/>
                <a:cs typeface="ScalaSansPro-Black"/>
              </a:rPr>
              <a:t>x</a:t>
            </a:r>
            <a:endParaRPr lang="nl-NL" sz="2400" dirty="0">
              <a:solidFill>
                <a:schemeClr val="bg1"/>
              </a:solidFill>
              <a:latin typeface="ScalaSansPro-Black"/>
              <a:cs typeface="ScalaSansPro-Black"/>
            </a:endParaRPr>
          </a:p>
        </p:txBody>
      </p:sp>
      <p:sp>
        <p:nvSpPr>
          <p:cNvPr id="10" name="Subtitel 3"/>
          <p:cNvSpPr txBox="1">
            <a:spLocks/>
          </p:cNvSpPr>
          <p:nvPr/>
        </p:nvSpPr>
        <p:spPr>
          <a:xfrm>
            <a:off x="3105964" y="1847167"/>
            <a:ext cx="6038036" cy="3505739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l-SI" sz="2400" dirty="0" smtClean="0">
                <a:solidFill>
                  <a:srgbClr val="AA7D06"/>
                </a:solidFill>
                <a:latin typeface="ScalaSansPro-Bold"/>
                <a:cs typeface="ScalaSansPro-Bold"/>
              </a:rPr>
              <a:t>Krilni napadalec</a:t>
            </a:r>
            <a:endParaRPr lang="nl-NL" sz="2400" dirty="0" smtClean="0">
              <a:solidFill>
                <a:srgbClr val="AA7D06"/>
              </a:solidFill>
              <a:latin typeface="ScalaSansPro-Bold"/>
              <a:cs typeface="ScalaSansPro-Bold"/>
            </a:endParaRPr>
          </a:p>
          <a:p>
            <a:pPr marL="800100" lvl="1" indent="-342900">
              <a:spcBef>
                <a:spcPct val="20000"/>
              </a:spcBef>
              <a:buFont typeface="Arial"/>
              <a:buChar char="•"/>
            </a:pPr>
            <a:r>
              <a:rPr lang="sl-SI" sz="2000" dirty="0">
                <a:cs typeface="ScalaSansPro-Bold"/>
              </a:rPr>
              <a:t>Dobra</a:t>
            </a:r>
            <a:r>
              <a:rPr lang="nl-NL" sz="2000" dirty="0">
                <a:cs typeface="ScalaSansPro-Bold"/>
              </a:rPr>
              <a:t> (</a:t>
            </a:r>
            <a:r>
              <a:rPr lang="sl-SI" sz="2000" dirty="0" smtClean="0">
                <a:cs typeface="ScalaSansPro-Bold"/>
              </a:rPr>
              <a:t>nogometno-specifična</a:t>
            </a:r>
            <a:r>
              <a:rPr lang="nl-NL" sz="2000" dirty="0">
                <a:cs typeface="ScalaSansPro-Bold"/>
              </a:rPr>
              <a:t>) </a:t>
            </a:r>
            <a:r>
              <a:rPr lang="sl-SI" sz="2000" dirty="0" smtClean="0">
                <a:cs typeface="ScalaSansPro-Bold"/>
              </a:rPr>
              <a:t>vzdržljivost:</a:t>
            </a:r>
            <a:endParaRPr lang="nl-NL" sz="2000" dirty="0">
              <a:cs typeface="ScalaSansPro-Bold"/>
            </a:endParaRPr>
          </a:p>
          <a:p>
            <a:pPr marL="800100" lvl="1" indent="-342900">
              <a:spcBef>
                <a:spcPct val="20000"/>
              </a:spcBef>
            </a:pPr>
            <a:r>
              <a:rPr lang="nl-NL" sz="2000" dirty="0" smtClean="0">
                <a:cs typeface="ScalaSansPro-Bold"/>
              </a:rPr>
              <a:t>	</a:t>
            </a:r>
            <a:r>
              <a:rPr lang="sl-SI" sz="2000" dirty="0" smtClean="0">
                <a:cs typeface="ScalaSansPro-Bold"/>
              </a:rPr>
              <a:t>pogoste</a:t>
            </a:r>
            <a:r>
              <a:rPr lang="nl-NL" sz="2000" dirty="0" smtClean="0">
                <a:cs typeface="ScalaSansPro-Bold"/>
              </a:rPr>
              <a:t> </a:t>
            </a:r>
            <a:r>
              <a:rPr lang="sl-SI" sz="2000" dirty="0" smtClean="0">
                <a:cs typeface="ScalaSansPro-Bold"/>
              </a:rPr>
              <a:t>visoko intenzivne</a:t>
            </a:r>
            <a:r>
              <a:rPr lang="nl-NL" sz="2000" dirty="0" smtClean="0">
                <a:cs typeface="ScalaSansPro-Bold"/>
              </a:rPr>
              <a:t> a</a:t>
            </a:r>
            <a:r>
              <a:rPr lang="sl-SI" sz="2000" dirty="0" err="1" smtClean="0">
                <a:cs typeface="ScalaSansPro-Bold"/>
              </a:rPr>
              <a:t>kcije</a:t>
            </a:r>
            <a:endParaRPr lang="nl-NL" sz="2000" dirty="0" smtClean="0">
              <a:cs typeface="ScalaSansPro-Bold"/>
            </a:endParaRPr>
          </a:p>
          <a:p>
            <a:pPr marL="800100" lvl="1" indent="-342900">
              <a:spcBef>
                <a:spcPct val="20000"/>
              </a:spcBef>
              <a:buFont typeface="Arial"/>
              <a:buChar char="•"/>
            </a:pPr>
            <a:r>
              <a:rPr lang="sl-SI" sz="2000" dirty="0" smtClean="0"/>
              <a:t>Zelo hiter</a:t>
            </a:r>
            <a:endParaRPr lang="nl-NL" sz="2000" dirty="0" smtClean="0"/>
          </a:p>
          <a:p>
            <a:pPr marL="800100" lvl="1" indent="-342900">
              <a:spcBef>
                <a:spcPct val="20000"/>
              </a:spcBef>
              <a:buFont typeface="Arial"/>
              <a:buChar char="•"/>
            </a:pPr>
            <a:r>
              <a:rPr lang="sl-SI" sz="2000" dirty="0" smtClean="0"/>
              <a:t>Nadpovprečne tehnične oz. taktične sposobnosti</a:t>
            </a:r>
            <a:endParaRPr lang="nl-NL" sz="2000" dirty="0" smtClean="0"/>
          </a:p>
          <a:p>
            <a:pPr marL="800100" lvl="1" indent="-342900">
              <a:spcBef>
                <a:spcPct val="20000"/>
              </a:spcBef>
              <a:buFont typeface="Arial"/>
              <a:buChar char="•"/>
            </a:pPr>
            <a:r>
              <a:rPr lang="sl-SI" sz="2000" dirty="0"/>
              <a:t>„Dostava ključnih podaj</a:t>
            </a:r>
            <a:r>
              <a:rPr lang="sl-SI" sz="2000" dirty="0" smtClean="0"/>
              <a:t>“</a:t>
            </a:r>
            <a:endParaRPr lang="nl-NL" sz="2000" dirty="0" smtClean="0"/>
          </a:p>
          <a:p>
            <a:pPr marL="800100" lvl="1" indent="-342900">
              <a:spcBef>
                <a:spcPct val="20000"/>
              </a:spcBef>
              <a:buFont typeface="Arial"/>
              <a:buChar char="•"/>
            </a:pPr>
            <a:r>
              <a:rPr lang="sl-SI" sz="2000" dirty="0"/>
              <a:t>Sposobnost samostojne akcije </a:t>
            </a:r>
            <a:endParaRPr lang="nl-NL" sz="2000" dirty="0" smtClean="0"/>
          </a:p>
          <a:p>
            <a:pPr marL="800100" lvl="1" indent="-342900">
              <a:spcBef>
                <a:spcPct val="20000"/>
              </a:spcBef>
              <a:buFont typeface="Arial"/>
              <a:buChar char="•"/>
            </a:pPr>
            <a:r>
              <a:rPr lang="sl-SI" sz="2000" dirty="0" smtClean="0"/>
              <a:t>Učinkovit zaključek</a:t>
            </a:r>
            <a:endParaRPr lang="nl-NL" sz="2000" dirty="0" smtClean="0"/>
          </a:p>
        </p:txBody>
      </p:sp>
      <p:pic>
        <p:nvPicPr>
          <p:cNvPr id="5" name="Afbeelding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65601" y="5120149"/>
            <a:ext cx="1036251" cy="140474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5" name="Tekstvak 8"/>
          <p:cNvSpPr txBox="1"/>
          <p:nvPr/>
        </p:nvSpPr>
        <p:spPr>
          <a:xfrm>
            <a:off x="1875832" y="4133781"/>
            <a:ext cx="179536" cy="36065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r>
              <a:rPr lang="nl-NL" sz="2400" dirty="0" smtClean="0">
                <a:solidFill>
                  <a:schemeClr val="bg1"/>
                </a:solidFill>
                <a:latin typeface="ScalaSansPro-Black"/>
                <a:cs typeface="ScalaSansPro-Black"/>
              </a:rPr>
              <a:t>x</a:t>
            </a:r>
            <a:endParaRPr lang="nl-NL" sz="2400" dirty="0">
              <a:solidFill>
                <a:schemeClr val="bg1"/>
              </a:solidFill>
              <a:latin typeface="ScalaSansPro-Black"/>
              <a:cs typeface="ScalaSansPro-Black"/>
            </a:endParaRPr>
          </a:p>
        </p:txBody>
      </p:sp>
      <p:sp>
        <p:nvSpPr>
          <p:cNvPr id="14" name="Boog 22"/>
          <p:cNvSpPr/>
          <p:nvPr/>
        </p:nvSpPr>
        <p:spPr>
          <a:xfrm rot="16200000">
            <a:off x="1147555" y="2805608"/>
            <a:ext cx="1478513" cy="2365859"/>
          </a:xfrm>
          <a:prstGeom prst="arc">
            <a:avLst>
              <a:gd name="adj1" fmla="val 15897133"/>
              <a:gd name="adj2" fmla="val 0"/>
            </a:avLst>
          </a:prstGeom>
          <a:noFill/>
          <a:ln cap="rnd">
            <a:solidFill>
              <a:srgbClr val="AA7D06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9" name="Afbeelding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52009" y="5352906"/>
            <a:ext cx="218837" cy="656906"/>
          </a:xfrm>
          <a:prstGeom prst="rect">
            <a:avLst/>
          </a:prstGeom>
        </p:spPr>
      </p:pic>
      <p:pic>
        <p:nvPicPr>
          <p:cNvPr id="16" name="Afbeelding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7633" y="2797864"/>
            <a:ext cx="371200" cy="718698"/>
          </a:xfrm>
          <a:prstGeom prst="rect">
            <a:avLst/>
          </a:prstGeom>
        </p:spPr>
      </p:pic>
      <p:pic>
        <p:nvPicPr>
          <p:cNvPr id="21" name="Afbeelding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3790" y="5352906"/>
            <a:ext cx="218837" cy="656906"/>
          </a:xfrm>
          <a:prstGeom prst="rect">
            <a:avLst/>
          </a:prstGeom>
        </p:spPr>
      </p:pic>
      <p:sp>
        <p:nvSpPr>
          <p:cNvPr id="18" name="Boog 22"/>
          <p:cNvSpPr/>
          <p:nvPr/>
        </p:nvSpPr>
        <p:spPr>
          <a:xfrm rot="191346">
            <a:off x="1126792" y="4380213"/>
            <a:ext cx="1502229" cy="1479871"/>
          </a:xfrm>
          <a:prstGeom prst="arc">
            <a:avLst>
              <a:gd name="adj1" fmla="val 17080744"/>
              <a:gd name="adj2" fmla="val 21120112"/>
            </a:avLst>
          </a:prstGeom>
          <a:noFill/>
          <a:ln cap="rnd">
            <a:solidFill>
              <a:srgbClr val="AA7D06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415693400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480291" y="237035"/>
            <a:ext cx="7354692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3600" b="1" dirty="0" smtClean="0">
                <a:latin typeface="+mj-lt"/>
                <a:ea typeface="+mj-ea"/>
                <a:cs typeface="+mj-cs"/>
              </a:rPr>
              <a:t>IGRALCI</a:t>
            </a:r>
            <a:endParaRPr kumimoji="0" lang="nl-NL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Subtitel 3"/>
          <p:cNvSpPr txBox="1">
            <a:spLocks/>
          </p:cNvSpPr>
          <p:nvPr/>
        </p:nvSpPr>
        <p:spPr>
          <a:xfrm>
            <a:off x="1434183" y="880578"/>
            <a:ext cx="6400800" cy="499457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800" dirty="0" smtClean="0">
                <a:solidFill>
                  <a:srgbClr val="AA7D06"/>
                </a:solidFill>
                <a:latin typeface="ScalaSansPro-Bold"/>
                <a:cs typeface="ScalaSansPro-Bold"/>
              </a:rPr>
              <a:t>Profil – </a:t>
            </a:r>
            <a:r>
              <a:rPr lang="sl-SI" sz="2800" dirty="0" smtClean="0">
                <a:solidFill>
                  <a:srgbClr val="AA7D06"/>
                </a:solidFill>
                <a:latin typeface="ScalaSansPro-Bold"/>
                <a:cs typeface="ScalaSansPro-Bold"/>
              </a:rPr>
              <a:t>igralno mesto</a:t>
            </a:r>
            <a:endParaRPr lang="nl-NL" sz="2800" dirty="0">
              <a:solidFill>
                <a:srgbClr val="AA7D06"/>
              </a:solidFill>
              <a:latin typeface="ScalaSansPro-Bold"/>
              <a:cs typeface="ScalaSansPro-Bold"/>
            </a:endParaRPr>
          </a:p>
        </p:txBody>
      </p:sp>
      <p:pic>
        <p:nvPicPr>
          <p:cNvPr id="6" name="Afbeelding 5" descr="voetbalveld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51009" y="3955740"/>
            <a:ext cx="2629107" cy="1917700"/>
          </a:xfrm>
          <a:prstGeom prst="rect">
            <a:avLst/>
          </a:prstGeom>
        </p:spPr>
      </p:pic>
      <p:sp>
        <p:nvSpPr>
          <p:cNvPr id="9" name="Tekstvak 8"/>
          <p:cNvSpPr txBox="1"/>
          <p:nvPr/>
        </p:nvSpPr>
        <p:spPr>
          <a:xfrm>
            <a:off x="1294208" y="4143980"/>
            <a:ext cx="179536" cy="36065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r>
              <a:rPr lang="nl-NL" sz="2400" dirty="0" smtClean="0">
                <a:solidFill>
                  <a:schemeClr val="bg1"/>
                </a:solidFill>
                <a:latin typeface="ScalaSansPro-Black"/>
                <a:cs typeface="ScalaSansPro-Black"/>
              </a:rPr>
              <a:t>x</a:t>
            </a:r>
            <a:endParaRPr lang="nl-NL" sz="2400" dirty="0">
              <a:solidFill>
                <a:schemeClr val="bg1"/>
              </a:solidFill>
              <a:latin typeface="ScalaSansPro-Black"/>
              <a:cs typeface="ScalaSansPro-Black"/>
            </a:endParaRPr>
          </a:p>
        </p:txBody>
      </p:sp>
      <p:sp>
        <p:nvSpPr>
          <p:cNvPr id="10" name="Subtitel 3"/>
          <p:cNvSpPr txBox="1">
            <a:spLocks/>
          </p:cNvSpPr>
          <p:nvPr/>
        </p:nvSpPr>
        <p:spPr>
          <a:xfrm>
            <a:off x="3105964" y="1847167"/>
            <a:ext cx="6038036" cy="3505739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l-SI" sz="2400" dirty="0" smtClean="0">
                <a:solidFill>
                  <a:srgbClr val="AA7D06"/>
                </a:solidFill>
                <a:latin typeface="ScalaSansPro-Bold"/>
                <a:cs typeface="ScalaSansPro-Bold"/>
              </a:rPr>
              <a:t>Napadalec</a:t>
            </a:r>
            <a:endParaRPr lang="nl-NL" sz="2400" dirty="0" smtClean="0">
              <a:solidFill>
                <a:srgbClr val="AA7D06"/>
              </a:solidFill>
              <a:latin typeface="ScalaSansPro-Bold"/>
              <a:cs typeface="ScalaSansPro-Bold"/>
            </a:endParaRPr>
          </a:p>
          <a:p>
            <a:pPr marL="800100" lvl="1" indent="-342900">
              <a:spcBef>
                <a:spcPct val="20000"/>
              </a:spcBef>
              <a:buFont typeface="Arial"/>
              <a:buChar char="•"/>
            </a:pPr>
            <a:r>
              <a:rPr lang="nl-NL" sz="2000" baseline="0" dirty="0" smtClean="0"/>
              <a:t>Minimum 1m80</a:t>
            </a:r>
            <a:endParaRPr lang="nl-NL" sz="2000" dirty="0" smtClean="0"/>
          </a:p>
          <a:p>
            <a:pPr marL="800100" lvl="1" indent="-342900">
              <a:spcBef>
                <a:spcPct val="20000"/>
              </a:spcBef>
              <a:buFont typeface="Arial"/>
              <a:buChar char="•"/>
            </a:pPr>
            <a:r>
              <a:rPr lang="sl-SI" sz="2000" dirty="0" smtClean="0"/>
              <a:t>Strelec </a:t>
            </a:r>
            <a:endParaRPr lang="nl-NL" sz="2000" dirty="0" smtClean="0"/>
          </a:p>
          <a:p>
            <a:pPr marL="800100" lvl="1" indent="-342900">
              <a:spcBef>
                <a:spcPct val="20000"/>
              </a:spcBef>
              <a:buFont typeface="Arial"/>
              <a:buChar char="•"/>
            </a:pPr>
            <a:r>
              <a:rPr lang="sl-SI" sz="2000" dirty="0"/>
              <a:t>Nadpovprečne tehnične oz. taktične </a:t>
            </a:r>
            <a:r>
              <a:rPr lang="sl-SI" sz="2000" dirty="0" smtClean="0"/>
              <a:t>sposobnosti</a:t>
            </a:r>
            <a:endParaRPr lang="nl-NL" sz="2000" dirty="0" smtClean="0"/>
          </a:p>
          <a:p>
            <a:pPr marL="800100" lvl="1" indent="-342900">
              <a:spcBef>
                <a:spcPct val="20000"/>
              </a:spcBef>
              <a:buFont typeface="Arial"/>
              <a:buChar char="•"/>
            </a:pPr>
            <a:r>
              <a:rPr lang="sl-SI" sz="2000" dirty="0" smtClean="0"/>
              <a:t>Vtekanja za hrbet obrambe tekmeca</a:t>
            </a:r>
            <a:endParaRPr lang="nl-NL" sz="2000" dirty="0" smtClean="0"/>
          </a:p>
          <a:p>
            <a:pPr marL="800100" lvl="1" indent="-342900">
              <a:spcBef>
                <a:spcPct val="20000"/>
              </a:spcBef>
              <a:buFont typeface="Arial"/>
              <a:buChar char="•"/>
            </a:pPr>
            <a:r>
              <a:rPr lang="sl-SI" sz="2000" dirty="0" smtClean="0"/>
              <a:t>Dober v igri z glavo</a:t>
            </a:r>
            <a:endParaRPr kumimoji="0" lang="nl-NL" sz="2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800100" lvl="1" indent="-342900">
              <a:spcBef>
                <a:spcPct val="20000"/>
              </a:spcBef>
              <a:buFont typeface="Arial"/>
              <a:buChar char="•"/>
            </a:pPr>
            <a:r>
              <a:rPr lang="sl-SI" sz="2000" dirty="0"/>
              <a:t>Sposobnost samostojne akcije </a:t>
            </a:r>
            <a:endParaRPr lang="nl-NL" sz="2000" dirty="0"/>
          </a:p>
          <a:p>
            <a:pPr lvl="1">
              <a:spcBef>
                <a:spcPct val="20000"/>
              </a:spcBef>
            </a:pPr>
            <a:endParaRPr kumimoji="0" lang="nl-NL" sz="2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calaSansPro-Bold"/>
              <a:ea typeface="+mn-ea"/>
            </a:endParaRPr>
          </a:p>
        </p:txBody>
      </p:sp>
      <p:pic>
        <p:nvPicPr>
          <p:cNvPr id="5" name="Afbeelding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65646" y="2585139"/>
            <a:ext cx="1036251" cy="1404742"/>
          </a:xfrm>
          <a:prstGeom prst="rect">
            <a:avLst/>
          </a:prstGeom>
        </p:spPr>
      </p:pic>
      <p:pic>
        <p:nvPicPr>
          <p:cNvPr id="8" name="Afbeelding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12538" y="2783079"/>
            <a:ext cx="363453" cy="735786"/>
          </a:xfrm>
          <a:prstGeom prst="rect">
            <a:avLst/>
          </a:prstGeom>
        </p:spPr>
      </p:pic>
      <p:sp>
        <p:nvSpPr>
          <p:cNvPr id="12" name="Boog 22"/>
          <p:cNvSpPr/>
          <p:nvPr/>
        </p:nvSpPr>
        <p:spPr>
          <a:xfrm rot="16200000">
            <a:off x="1248654" y="3333063"/>
            <a:ext cx="1466914" cy="1375805"/>
          </a:xfrm>
          <a:prstGeom prst="arc">
            <a:avLst>
              <a:gd name="adj1" fmla="val 16007690"/>
              <a:gd name="adj2" fmla="val 0"/>
            </a:avLst>
          </a:prstGeom>
          <a:noFill/>
          <a:ln cap="rnd">
            <a:solidFill>
              <a:srgbClr val="AA7D06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71691376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b="1" dirty="0" smtClean="0"/>
              <a:t>Metoda treniranja</a:t>
            </a: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xmlns="" val="388931139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200" b="1" dirty="0" smtClean="0"/>
              <a:t>    </a:t>
            </a:r>
            <a:r>
              <a:rPr lang="nl-NL" sz="3200" b="1" dirty="0" smtClean="0"/>
              <a:t>Club Brugge </a:t>
            </a:r>
            <a:r>
              <a:rPr lang="sl-SI" sz="3200" b="1" dirty="0" smtClean="0"/>
              <a:t>struktura dela - trenerstvo</a:t>
            </a:r>
            <a:endParaRPr lang="nl-NL" sz="32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nl-NL" dirty="0" smtClean="0"/>
          </a:p>
          <a:p>
            <a:r>
              <a:rPr lang="nl-NL" sz="2400" dirty="0" smtClean="0"/>
              <a:t>T</a:t>
            </a:r>
            <a:r>
              <a:rPr lang="sl-SI" sz="2400" dirty="0" err="1" smtClean="0"/>
              <a:t>rener</a:t>
            </a:r>
            <a:r>
              <a:rPr lang="sl-SI" sz="2400" dirty="0" smtClean="0"/>
              <a:t>(</a:t>
            </a:r>
            <a:r>
              <a:rPr lang="sl-SI" sz="2400" dirty="0" err="1" smtClean="0"/>
              <a:t>ka</a:t>
            </a:r>
            <a:r>
              <a:rPr lang="sl-SI" sz="2400" dirty="0" smtClean="0"/>
              <a:t>) ni najpomembnejši(a) v moštvu</a:t>
            </a:r>
            <a:r>
              <a:rPr lang="nl-NL" sz="2400" dirty="0" smtClean="0"/>
              <a:t>.</a:t>
            </a:r>
          </a:p>
          <a:p>
            <a:r>
              <a:rPr lang="sl-SI" sz="2400" dirty="0" smtClean="0"/>
              <a:t>Na prvem mestu je EKIPA</a:t>
            </a:r>
            <a:r>
              <a:rPr lang="nl-NL" sz="2400" dirty="0" smtClean="0"/>
              <a:t>.</a:t>
            </a:r>
          </a:p>
          <a:p>
            <a:r>
              <a:rPr lang="sl-SI" sz="2400" dirty="0" smtClean="0"/>
              <a:t>Igralci so neodvisni od trenerja</a:t>
            </a:r>
            <a:r>
              <a:rPr lang="nl-NL" sz="2400" dirty="0" smtClean="0"/>
              <a:t>.</a:t>
            </a:r>
            <a:endParaRPr lang="sl-SI" sz="2400" dirty="0" smtClean="0"/>
          </a:p>
          <a:p>
            <a:r>
              <a:rPr lang="sl-SI" sz="2400" dirty="0" smtClean="0"/>
              <a:t>Igralci UŽIVAJO na vsakem treningu in se NAUČIJO nekaj novega na vsakem treningu. </a:t>
            </a:r>
            <a:endParaRPr lang="nl-NL" sz="24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1"/>
            <a:ext cx="573087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7419181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57200" y="2019621"/>
            <a:ext cx="8229600" cy="3982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lang="nl-BE" sz="2000" kern="0" dirty="0" smtClean="0">
                <a:solidFill>
                  <a:srgbClr val="000000"/>
                </a:solidFill>
              </a:rPr>
              <a:t>Ta</a:t>
            </a:r>
            <a:r>
              <a:rPr lang="sl-SI" sz="2000" kern="0" dirty="0" err="1" smtClean="0">
                <a:solidFill>
                  <a:srgbClr val="000000"/>
                </a:solidFill>
              </a:rPr>
              <a:t>ktično</a:t>
            </a:r>
            <a:r>
              <a:rPr lang="nl-BE" sz="2000" kern="0" dirty="0" smtClean="0">
                <a:solidFill>
                  <a:srgbClr val="000000"/>
                </a:solidFill>
              </a:rPr>
              <a:t>:</a:t>
            </a:r>
            <a:r>
              <a:rPr lang="sl-SI" sz="2000" kern="0" dirty="0" smtClean="0">
                <a:solidFill>
                  <a:srgbClr val="000000"/>
                </a:solidFill>
              </a:rPr>
              <a:t> vsaka odločitev je pravilna odločitev</a:t>
            </a:r>
            <a:endParaRPr lang="nl-BE" sz="2000" kern="0" dirty="0" smtClean="0">
              <a:solidFill>
                <a:srgbClr val="000000"/>
              </a:solidFill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/>
              <a:defRPr/>
            </a:pPr>
            <a:endParaRPr lang="nl-BE" sz="2000" kern="0" dirty="0" smtClean="0">
              <a:solidFill>
                <a:srgbClr val="000000"/>
              </a:solidFill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lang="nl-BE" sz="2000" kern="0" dirty="0" smtClean="0">
                <a:solidFill>
                  <a:srgbClr val="000000"/>
                </a:solidFill>
              </a:rPr>
              <a:t>Te</a:t>
            </a:r>
            <a:r>
              <a:rPr lang="sl-SI" sz="2000" kern="0" dirty="0" err="1" smtClean="0">
                <a:solidFill>
                  <a:srgbClr val="000000"/>
                </a:solidFill>
              </a:rPr>
              <a:t>hnično</a:t>
            </a:r>
            <a:r>
              <a:rPr lang="nl-BE" sz="2000" kern="0" dirty="0" smtClean="0">
                <a:solidFill>
                  <a:srgbClr val="000000"/>
                </a:solidFill>
              </a:rPr>
              <a:t>:</a:t>
            </a:r>
            <a:r>
              <a:rPr lang="sl-SI" sz="2000" kern="0" dirty="0" smtClean="0">
                <a:solidFill>
                  <a:srgbClr val="000000"/>
                </a:solidFill>
              </a:rPr>
              <a:t> pravilna izvedba odločitve</a:t>
            </a:r>
            <a:r>
              <a:rPr lang="nl-BE" sz="2000" kern="0" dirty="0" smtClean="0">
                <a:solidFill>
                  <a:srgbClr val="000000"/>
                </a:solidFill>
              </a:rPr>
              <a:t>, </a:t>
            </a:r>
            <a:r>
              <a:rPr lang="sl-SI" sz="2000" kern="0" dirty="0" smtClean="0">
                <a:solidFill>
                  <a:srgbClr val="000000"/>
                </a:solidFill>
              </a:rPr>
              <a:t>vedno natančen</a:t>
            </a:r>
            <a:endParaRPr lang="nl-BE" sz="2000" kern="0" dirty="0" smtClean="0">
              <a:solidFill>
                <a:srgbClr val="000000"/>
              </a:solidFill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/>
              <a:defRPr/>
            </a:pPr>
            <a:endParaRPr lang="nl-BE" sz="2000" kern="0" dirty="0" smtClean="0">
              <a:solidFill>
                <a:srgbClr val="000000"/>
              </a:solidFill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lang="sl-SI" sz="2000" kern="0" dirty="0" smtClean="0">
                <a:solidFill>
                  <a:srgbClr val="000000"/>
                </a:solidFill>
              </a:rPr>
              <a:t>Fizično</a:t>
            </a:r>
            <a:r>
              <a:rPr lang="nl-BE" sz="2000" kern="0" dirty="0" smtClean="0">
                <a:solidFill>
                  <a:srgbClr val="000000"/>
                </a:solidFill>
              </a:rPr>
              <a:t>:</a:t>
            </a:r>
            <a:r>
              <a:rPr lang="sl-SI" sz="2000" kern="0" dirty="0" smtClean="0">
                <a:solidFill>
                  <a:srgbClr val="000000"/>
                </a:solidFill>
              </a:rPr>
              <a:t> sprejemati pravilne odločitve</a:t>
            </a:r>
            <a:r>
              <a:rPr lang="sl-SI" sz="2000" kern="0" dirty="0">
                <a:solidFill>
                  <a:srgbClr val="000000"/>
                </a:solidFill>
              </a:rPr>
              <a:t> </a:t>
            </a:r>
            <a:r>
              <a:rPr lang="sl-SI" sz="2000" kern="0" dirty="0" smtClean="0">
                <a:solidFill>
                  <a:srgbClr val="000000"/>
                </a:solidFill>
              </a:rPr>
              <a:t>in jih izvajati vseh</a:t>
            </a:r>
            <a:r>
              <a:rPr lang="nl-BE" sz="2000" kern="0" dirty="0" smtClean="0">
                <a:solidFill>
                  <a:srgbClr val="000000"/>
                </a:solidFill>
              </a:rPr>
              <a:t> 90’</a:t>
            </a:r>
          </a:p>
          <a:p>
            <a:pPr marL="457200" marR="0" lvl="0" indent="-4572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/>
              <a:defRPr/>
            </a:pPr>
            <a:endParaRPr lang="nl-BE" sz="2000" kern="0" dirty="0" smtClean="0">
              <a:solidFill>
                <a:srgbClr val="000000"/>
              </a:solidFill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lang="nl-BE" sz="2000" kern="0" dirty="0" smtClean="0">
                <a:solidFill>
                  <a:srgbClr val="000000"/>
                </a:solidFill>
              </a:rPr>
              <a:t>Mental</a:t>
            </a:r>
            <a:r>
              <a:rPr lang="sl-SI" sz="2000" kern="0" dirty="0" smtClean="0">
                <a:solidFill>
                  <a:srgbClr val="000000"/>
                </a:solidFill>
              </a:rPr>
              <a:t>no</a:t>
            </a:r>
            <a:r>
              <a:rPr lang="nl-BE" sz="2000" kern="0" dirty="0" smtClean="0">
                <a:solidFill>
                  <a:srgbClr val="000000"/>
                </a:solidFill>
              </a:rPr>
              <a:t>:</a:t>
            </a:r>
            <a:r>
              <a:rPr lang="sl-SI" sz="2000" kern="0" dirty="0">
                <a:solidFill>
                  <a:srgbClr val="000000"/>
                </a:solidFill>
              </a:rPr>
              <a:t> </a:t>
            </a:r>
            <a:r>
              <a:rPr lang="sl-SI" sz="2000" kern="0" dirty="0" smtClean="0">
                <a:solidFill>
                  <a:srgbClr val="000000"/>
                </a:solidFill>
              </a:rPr>
              <a:t>to početi vsak dan</a:t>
            </a:r>
            <a:r>
              <a:rPr lang="nl-BE" sz="2000" kern="0" dirty="0" smtClean="0">
                <a:solidFill>
                  <a:srgbClr val="000000"/>
                </a:solidFill>
              </a:rPr>
              <a:t>, </a:t>
            </a:r>
            <a:r>
              <a:rPr lang="sl-SI" sz="2000" kern="0" dirty="0" smtClean="0">
                <a:solidFill>
                  <a:srgbClr val="000000"/>
                </a:solidFill>
              </a:rPr>
              <a:t>sezono za sezono z nasmehom na obrazu</a:t>
            </a:r>
            <a:r>
              <a:rPr lang="nl-BE" sz="2000" kern="0" dirty="0" smtClean="0">
                <a:solidFill>
                  <a:srgbClr val="000000"/>
                </a:solidFill>
              </a:rPr>
              <a:t>.</a:t>
            </a:r>
            <a:endParaRPr lang="en-US" sz="2000" kern="0" dirty="0" smtClean="0">
              <a:solidFill>
                <a:srgbClr val="000000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457200" y="38279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3200" b="1" dirty="0" err="1" smtClean="0">
                <a:latin typeface="+mj-lt"/>
                <a:ea typeface="+mj-ea"/>
                <a:cs typeface="+mj-cs"/>
              </a:rPr>
              <a:t>Club</a:t>
            </a:r>
            <a:r>
              <a:rPr lang="sl-SI" sz="3200" b="1" dirty="0" smtClean="0">
                <a:latin typeface="+mj-lt"/>
                <a:ea typeface="+mj-ea"/>
                <a:cs typeface="+mj-cs"/>
              </a:rPr>
              <a:t> </a:t>
            </a:r>
            <a:r>
              <a:rPr lang="sl-SI" sz="3200" b="1" dirty="0" err="1" smtClean="0">
                <a:latin typeface="+mj-lt"/>
                <a:ea typeface="+mj-ea"/>
                <a:cs typeface="+mj-cs"/>
              </a:rPr>
              <a:t>Brugge</a:t>
            </a:r>
            <a:r>
              <a:rPr lang="sl-SI" sz="3200" b="1" dirty="0" smtClean="0">
                <a:latin typeface="+mj-lt"/>
                <a:ea typeface="+mj-ea"/>
                <a:cs typeface="+mj-cs"/>
              </a:rPr>
              <a:t> struktura dela – trenerstvo</a:t>
            </a:r>
            <a:endParaRPr kumimoji="0" lang="nl-NL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1288" y="353671"/>
            <a:ext cx="573087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8685228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200" b="1" dirty="0" err="1" smtClean="0"/>
              <a:t>Club</a:t>
            </a:r>
            <a:r>
              <a:rPr lang="sl-SI" sz="3200" b="1" dirty="0" smtClean="0"/>
              <a:t> </a:t>
            </a:r>
            <a:r>
              <a:rPr lang="sl-SI" sz="3200" b="1" dirty="0" err="1" smtClean="0"/>
              <a:t>Brugge</a:t>
            </a:r>
            <a:r>
              <a:rPr lang="sl-SI" sz="3200" b="1" dirty="0" smtClean="0"/>
              <a:t> trenerstvo</a:t>
            </a:r>
            <a:r>
              <a:rPr lang="nl-NL" sz="3200" b="1" dirty="0" smtClean="0"/>
              <a:t>:</a:t>
            </a:r>
            <a:r>
              <a:rPr lang="sl-SI" sz="3200" b="1" dirty="0" smtClean="0"/>
              <a:t> kompetence</a:t>
            </a:r>
            <a:endParaRPr lang="nl-NL" sz="32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sl-SI" sz="2000" b="1" dirty="0" smtClean="0"/>
              <a:t>Nogometne</a:t>
            </a:r>
            <a:endParaRPr lang="en-US" sz="2000" b="1" dirty="0" smtClean="0"/>
          </a:p>
          <a:p>
            <a:r>
              <a:rPr lang="sl-SI" sz="2000" dirty="0" smtClean="0"/>
              <a:t>Obvlada</a:t>
            </a:r>
            <a:r>
              <a:rPr lang="en-US" sz="2000" dirty="0" smtClean="0"/>
              <a:t> 11v11, 8v8, 5v5</a:t>
            </a:r>
          </a:p>
          <a:p>
            <a:r>
              <a:rPr lang="sl-SI" sz="2000" dirty="0" smtClean="0"/>
              <a:t>Vaje - </a:t>
            </a:r>
            <a:r>
              <a:rPr lang="sl-SI" sz="2000" dirty="0" err="1" smtClean="0"/>
              <a:t>coaching</a:t>
            </a:r>
            <a:endParaRPr lang="en-US" sz="2000" dirty="0" smtClean="0"/>
          </a:p>
          <a:p>
            <a:r>
              <a:rPr lang="sl-SI" sz="2000" dirty="0" smtClean="0"/>
              <a:t>Dobra organizacija treninga</a:t>
            </a:r>
            <a:endParaRPr lang="en-US" sz="2000" dirty="0" smtClean="0"/>
          </a:p>
          <a:p>
            <a:endParaRPr lang="en-US" sz="2000" dirty="0" smtClean="0"/>
          </a:p>
          <a:p>
            <a:pPr>
              <a:buNone/>
            </a:pPr>
            <a:r>
              <a:rPr lang="en-US" sz="2000" b="1" dirty="0" err="1" smtClean="0"/>
              <a:t>Pedago</a:t>
            </a:r>
            <a:r>
              <a:rPr lang="sl-SI" sz="2000" b="1" dirty="0" err="1" smtClean="0"/>
              <a:t>ške</a:t>
            </a:r>
            <a:r>
              <a:rPr lang="sl-SI" sz="2000" b="1" dirty="0" smtClean="0"/>
              <a:t> </a:t>
            </a:r>
            <a:endParaRPr lang="en-US" sz="2000" b="1" dirty="0" smtClean="0"/>
          </a:p>
          <a:p>
            <a:r>
              <a:rPr lang="sl-SI" sz="2000" dirty="0" smtClean="0"/>
              <a:t>Predanost </a:t>
            </a:r>
            <a:r>
              <a:rPr lang="en-US" sz="2000" dirty="0" smtClean="0"/>
              <a:t>: </a:t>
            </a:r>
            <a:r>
              <a:rPr lang="sl-SI" sz="2000" dirty="0" smtClean="0"/>
              <a:t>igralcu(</a:t>
            </a:r>
            <a:r>
              <a:rPr lang="sl-SI" sz="2000" dirty="0" err="1" smtClean="0"/>
              <a:t>em</a:t>
            </a:r>
            <a:r>
              <a:rPr lang="sl-SI" sz="2000" dirty="0" smtClean="0"/>
              <a:t>)</a:t>
            </a:r>
            <a:r>
              <a:rPr lang="en-US" sz="2000" dirty="0" smtClean="0"/>
              <a:t>, </a:t>
            </a:r>
            <a:r>
              <a:rPr lang="sl-SI" sz="2000" dirty="0" smtClean="0"/>
              <a:t>klubu</a:t>
            </a:r>
            <a:r>
              <a:rPr lang="en-US" sz="2000" dirty="0" smtClean="0"/>
              <a:t>, </a:t>
            </a:r>
            <a:r>
              <a:rPr lang="sl-SI" sz="2000" dirty="0" smtClean="0"/>
              <a:t>ostalim trenerjem</a:t>
            </a:r>
            <a:endParaRPr lang="nl-NL" sz="2000" dirty="0" smtClean="0"/>
          </a:p>
          <a:p>
            <a:r>
              <a:rPr lang="sl-SI" sz="2000" dirty="0" smtClean="0"/>
              <a:t>Nagrajevanje namesto kaznovanja</a:t>
            </a:r>
            <a:r>
              <a:rPr lang="nl-BE" sz="2000" dirty="0" smtClean="0"/>
              <a:t> </a:t>
            </a:r>
            <a:endParaRPr lang="nl-NL" sz="2000" dirty="0" smtClean="0"/>
          </a:p>
          <a:p>
            <a:r>
              <a:rPr lang="sl-SI" sz="2000" dirty="0" smtClean="0"/>
              <a:t>Reševanje izzivov namesto izbruhov jeze</a:t>
            </a:r>
            <a:r>
              <a:rPr lang="en-US" sz="2000" dirty="0" smtClean="0"/>
              <a:t> </a:t>
            </a:r>
            <a:r>
              <a:rPr lang="sl-SI" sz="2000" dirty="0" smtClean="0"/>
              <a:t>(pritoževanje)</a:t>
            </a:r>
            <a:endParaRPr lang="nl-NL" sz="2000" dirty="0" smtClean="0"/>
          </a:p>
          <a:p>
            <a:r>
              <a:rPr lang="sl-SI" sz="2000" dirty="0" smtClean="0"/>
              <a:t>Disciplina </a:t>
            </a:r>
            <a:endParaRPr lang="nl-NL" sz="2000" dirty="0" smtClean="0"/>
          </a:p>
          <a:p>
            <a:r>
              <a:rPr lang="sl-SI" sz="2000" dirty="0" smtClean="0"/>
              <a:t>Pregled nad vsem (širša slika)</a:t>
            </a:r>
            <a:endParaRPr lang="en-US" sz="2000" dirty="0" smtClean="0"/>
          </a:p>
          <a:p>
            <a:endParaRPr lang="nl-NL" sz="2000" dirty="0" smtClean="0"/>
          </a:p>
          <a:p>
            <a:endParaRPr lang="nl-NL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071" y="404664"/>
            <a:ext cx="573087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5089446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57200" y="1676401"/>
            <a:ext cx="8229600" cy="3982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nl-BE" sz="2400" kern="0" dirty="0" smtClean="0">
              <a:solidFill>
                <a:srgbClr val="000000"/>
              </a:solidFill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nl-BE" sz="2400" i="0" u="none" strike="noStrike" kern="0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nl-BE" sz="2400" kern="0" noProof="0" dirty="0" smtClean="0">
              <a:solidFill>
                <a:srgbClr val="000000"/>
              </a:solidFill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57200" y="257477"/>
            <a:ext cx="8229600" cy="1143000"/>
          </a:xfrm>
        </p:spPr>
        <p:txBody>
          <a:bodyPr>
            <a:noAutofit/>
          </a:bodyPr>
          <a:lstStyle/>
          <a:p>
            <a:r>
              <a:rPr lang="sl-SI" sz="8000" b="1" dirty="0" smtClean="0"/>
              <a:t>TRENER </a:t>
            </a:r>
            <a:endParaRPr lang="nl-NL" sz="8000" b="1" dirty="0"/>
          </a:p>
        </p:txBody>
      </p:sp>
      <p:sp>
        <p:nvSpPr>
          <p:cNvPr id="6" name="Tekstvak 5"/>
          <p:cNvSpPr txBox="1"/>
          <p:nvPr/>
        </p:nvSpPr>
        <p:spPr>
          <a:xfrm>
            <a:off x="2743200" y="2006024"/>
            <a:ext cx="3810000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NL" sz="4000" dirty="0" smtClean="0"/>
              <a:t>O</a:t>
            </a:r>
            <a:r>
              <a:rPr lang="sl-SI" sz="4000" dirty="0" smtClean="0"/>
              <a:t>DPRT</a:t>
            </a:r>
            <a:endParaRPr lang="nl-NL" sz="4000" dirty="0"/>
          </a:p>
        </p:txBody>
      </p:sp>
      <p:sp>
        <p:nvSpPr>
          <p:cNvPr id="8" name="Tekstvak 7"/>
          <p:cNvSpPr txBox="1"/>
          <p:nvPr/>
        </p:nvSpPr>
        <p:spPr>
          <a:xfrm>
            <a:off x="2743200" y="2844224"/>
            <a:ext cx="381000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NL" sz="4000" dirty="0" smtClean="0"/>
              <a:t>PO</a:t>
            </a:r>
            <a:r>
              <a:rPr lang="sl-SI" sz="4000" dirty="0" smtClean="0"/>
              <a:t>ZITIVEN</a:t>
            </a:r>
            <a:endParaRPr lang="nl-NL" sz="4000" dirty="0"/>
          </a:p>
        </p:txBody>
      </p:sp>
      <p:sp>
        <p:nvSpPr>
          <p:cNvPr id="9" name="Tekstvak 8"/>
          <p:cNvSpPr txBox="1"/>
          <p:nvPr/>
        </p:nvSpPr>
        <p:spPr>
          <a:xfrm>
            <a:off x="2743200" y="3682424"/>
            <a:ext cx="38100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l-SI" sz="4000" dirty="0" smtClean="0"/>
              <a:t>NAVDUŠEN</a:t>
            </a:r>
            <a:endParaRPr lang="nl-NL" sz="4000" dirty="0"/>
          </a:p>
        </p:txBody>
      </p:sp>
      <p:sp>
        <p:nvSpPr>
          <p:cNvPr id="10" name="Tekstvak 9"/>
          <p:cNvSpPr txBox="1"/>
          <p:nvPr/>
        </p:nvSpPr>
        <p:spPr>
          <a:xfrm>
            <a:off x="2743200" y="4520624"/>
            <a:ext cx="3810000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NL" sz="4000" dirty="0" smtClean="0"/>
              <a:t>TEAM</a:t>
            </a:r>
            <a:r>
              <a:rPr lang="sl-SI" sz="4000" dirty="0" smtClean="0"/>
              <a:t>-KOLEKTIV</a:t>
            </a:r>
            <a:endParaRPr lang="nl-NL" sz="4000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8640"/>
            <a:ext cx="1296144" cy="1487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99691933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600" dirty="0" smtClean="0"/>
              <a:t>TOPSPORT ŠOLA WILRIJK-ANTWERPEN</a:t>
            </a:r>
            <a:endParaRPr lang="sl-SI" sz="36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367618" y="1600200"/>
            <a:ext cx="640876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2555884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600" dirty="0">
                <a:solidFill>
                  <a:prstClr val="black"/>
                </a:solidFill>
              </a:rPr>
              <a:t>TOPSPORT ŠOLA WILRIJK-ANTWERPEN</a:t>
            </a:r>
            <a:endParaRPr lang="sl-SI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196752"/>
            <a:ext cx="5184576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oljeZBesedilom 5"/>
          <p:cNvSpPr txBox="1"/>
          <p:nvPr/>
        </p:nvSpPr>
        <p:spPr>
          <a:xfrm>
            <a:off x="755576" y="4653136"/>
            <a:ext cx="85606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100" dirty="0" smtClean="0"/>
              <a:t> </a:t>
            </a:r>
            <a:r>
              <a:rPr lang="sl-SI" sz="1000" dirty="0" smtClean="0"/>
              <a:t>na sliki prvi z leve            </a:t>
            </a:r>
            <a:r>
              <a:rPr lang="sl-SI" sz="1400" dirty="0" smtClean="0"/>
              <a:t>g. Chris Van </a:t>
            </a:r>
            <a:r>
              <a:rPr lang="sl-SI" sz="1400" dirty="0" err="1" smtClean="0"/>
              <a:t>Puyvelde</a:t>
            </a:r>
            <a:r>
              <a:rPr lang="sl-SI" sz="1400" dirty="0"/>
              <a:t> </a:t>
            </a:r>
            <a:r>
              <a:rPr lang="sl-SI" sz="1400" dirty="0" smtClean="0"/>
              <a:t>(tehnični </a:t>
            </a:r>
            <a:r>
              <a:rPr lang="sl-SI" sz="1400" dirty="0"/>
              <a:t>direktor Belgijske nogometne zveze </a:t>
            </a:r>
            <a:r>
              <a:rPr lang="sl-SI" sz="1400" dirty="0" smtClean="0"/>
              <a:t>- KBVB)</a:t>
            </a:r>
          </a:p>
          <a:p>
            <a:r>
              <a:rPr lang="sl-SI" sz="1400" dirty="0" smtClean="0"/>
              <a:t>  </a:t>
            </a:r>
            <a:r>
              <a:rPr lang="sl-SI" sz="1000" dirty="0" smtClean="0"/>
              <a:t>in na sliki tretji z leve            </a:t>
            </a:r>
            <a:r>
              <a:rPr lang="sl-SI" sz="1400" dirty="0" smtClean="0"/>
              <a:t>g. </a:t>
            </a:r>
            <a:r>
              <a:rPr lang="sl-SI" sz="1400" dirty="0" err="1" smtClean="0"/>
              <a:t>Frans</a:t>
            </a:r>
            <a:r>
              <a:rPr lang="sl-SI" sz="1400" dirty="0" smtClean="0"/>
              <a:t> Van </a:t>
            </a:r>
            <a:r>
              <a:rPr lang="sl-SI" sz="1400" dirty="0" err="1" smtClean="0"/>
              <a:t>den</a:t>
            </a:r>
            <a:r>
              <a:rPr lang="sl-SI" sz="1400" dirty="0" smtClean="0"/>
              <a:t> </a:t>
            </a:r>
            <a:r>
              <a:rPr lang="sl-SI" sz="1400" dirty="0" err="1" smtClean="0"/>
              <a:t>Wyngaert</a:t>
            </a:r>
            <a:r>
              <a:rPr lang="sl-SI" sz="1400" dirty="0" smtClean="0"/>
              <a:t> (direktor šole) </a:t>
            </a:r>
            <a:endParaRPr lang="sl-SI" sz="1400" dirty="0"/>
          </a:p>
        </p:txBody>
      </p:sp>
      <p:sp>
        <p:nvSpPr>
          <p:cNvPr id="8" name="Desna puščica 7"/>
          <p:cNvSpPr/>
          <p:nvPr/>
        </p:nvSpPr>
        <p:spPr>
          <a:xfrm>
            <a:off x="1835696" y="4797152"/>
            <a:ext cx="216024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Desna puščica 8"/>
          <p:cNvSpPr/>
          <p:nvPr/>
        </p:nvSpPr>
        <p:spPr>
          <a:xfrm>
            <a:off x="2051720" y="5013176"/>
            <a:ext cx="216024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313013645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600" dirty="0">
                <a:solidFill>
                  <a:prstClr val="black"/>
                </a:solidFill>
              </a:rPr>
              <a:t>TOPSPORT ŠOLA WILRIJK-ANTWERPEN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l-SI" sz="2800" dirty="0" smtClean="0"/>
              <a:t> </a:t>
            </a:r>
            <a:endParaRPr lang="sl-SI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0" y="1916832"/>
            <a:ext cx="2676339" cy="1784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16832"/>
            <a:ext cx="3240360" cy="1772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oljeZBesedilom 3"/>
          <p:cNvSpPr txBox="1"/>
          <p:nvPr/>
        </p:nvSpPr>
        <p:spPr>
          <a:xfrm>
            <a:off x="1115616" y="4149080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 err="1" smtClean="0"/>
              <a:t>Moussa</a:t>
            </a:r>
            <a:r>
              <a:rPr lang="sl-SI" dirty="0" smtClean="0"/>
              <a:t> </a:t>
            </a:r>
            <a:r>
              <a:rPr lang="sl-SI" dirty="0" err="1" smtClean="0"/>
              <a:t>Dembele</a:t>
            </a:r>
            <a:endParaRPr lang="sl-SI" dirty="0"/>
          </a:p>
        </p:txBody>
      </p:sp>
      <p:sp>
        <p:nvSpPr>
          <p:cNvPr id="5" name="PoljeZBesedilom 4"/>
          <p:cNvSpPr txBox="1"/>
          <p:nvPr/>
        </p:nvSpPr>
        <p:spPr>
          <a:xfrm>
            <a:off x="5580112" y="4149080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err="1" smtClean="0"/>
              <a:t>Radja</a:t>
            </a:r>
            <a:r>
              <a:rPr lang="sl-SI" dirty="0" smtClean="0"/>
              <a:t> </a:t>
            </a:r>
            <a:r>
              <a:rPr lang="sl-SI" dirty="0" err="1" smtClean="0"/>
              <a:t>Nainggolan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xmlns="" val="272261046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2015-2016</a:t>
            </a:r>
            <a:endParaRPr lang="nl-BE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57357" y="-27384"/>
            <a:ext cx="9565619" cy="6999684"/>
          </a:xfrm>
          <a:prstGeom prst="rect">
            <a:avLst/>
          </a:prstGeom>
        </p:spPr>
      </p:pic>
      <p:sp>
        <p:nvSpPr>
          <p:cNvPr id="8" name="Ovaal 7"/>
          <p:cNvSpPr/>
          <p:nvPr/>
        </p:nvSpPr>
        <p:spPr>
          <a:xfrm>
            <a:off x="3810000" y="2819400"/>
            <a:ext cx="457200" cy="457200"/>
          </a:xfrm>
          <a:prstGeom prst="ellipse">
            <a:avLst/>
          </a:prstGeom>
          <a:noFill/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9" name="Ovaal 8"/>
          <p:cNvSpPr/>
          <p:nvPr/>
        </p:nvSpPr>
        <p:spPr>
          <a:xfrm>
            <a:off x="6400800" y="2895600"/>
            <a:ext cx="457200" cy="457200"/>
          </a:xfrm>
          <a:prstGeom prst="ellipse">
            <a:avLst/>
          </a:prstGeom>
          <a:noFill/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10" name="Ovaal 9"/>
          <p:cNvSpPr/>
          <p:nvPr/>
        </p:nvSpPr>
        <p:spPr>
          <a:xfrm>
            <a:off x="2209800" y="2819400"/>
            <a:ext cx="457200" cy="457200"/>
          </a:xfrm>
          <a:prstGeom prst="ellipse">
            <a:avLst/>
          </a:prstGeom>
          <a:noFill/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11" name="Ovaal 10"/>
          <p:cNvSpPr/>
          <p:nvPr/>
        </p:nvSpPr>
        <p:spPr>
          <a:xfrm>
            <a:off x="6934200" y="2819400"/>
            <a:ext cx="457200" cy="457200"/>
          </a:xfrm>
          <a:prstGeom prst="ellipse">
            <a:avLst/>
          </a:prstGeom>
          <a:noFill/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prstClr val="white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609600" y="-23217"/>
            <a:ext cx="10400611" cy="6991350"/>
          </a:xfrm>
          <a:prstGeom prst="rect">
            <a:avLst/>
          </a:prstGeom>
        </p:spPr>
      </p:pic>
      <p:sp>
        <p:nvSpPr>
          <p:cNvPr id="20" name="Ovaal 19"/>
          <p:cNvSpPr/>
          <p:nvPr/>
        </p:nvSpPr>
        <p:spPr>
          <a:xfrm>
            <a:off x="2133600" y="3276600"/>
            <a:ext cx="381000" cy="457200"/>
          </a:xfrm>
          <a:prstGeom prst="ellipse">
            <a:avLst/>
          </a:prstGeom>
          <a:noFill/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29" name="Ovaal 28"/>
          <p:cNvSpPr/>
          <p:nvPr/>
        </p:nvSpPr>
        <p:spPr>
          <a:xfrm>
            <a:off x="2286000" y="2286000"/>
            <a:ext cx="381000" cy="457200"/>
          </a:xfrm>
          <a:prstGeom prst="ellipse">
            <a:avLst/>
          </a:prstGeom>
          <a:noFill/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30" name="Ovaal 29"/>
          <p:cNvSpPr/>
          <p:nvPr/>
        </p:nvSpPr>
        <p:spPr>
          <a:xfrm>
            <a:off x="2819400" y="2133600"/>
            <a:ext cx="381000" cy="457200"/>
          </a:xfrm>
          <a:prstGeom prst="ellipse">
            <a:avLst/>
          </a:prstGeom>
          <a:noFill/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31" name="Ovaal 30"/>
          <p:cNvSpPr/>
          <p:nvPr/>
        </p:nvSpPr>
        <p:spPr>
          <a:xfrm>
            <a:off x="3886200" y="2209800"/>
            <a:ext cx="381000" cy="457200"/>
          </a:xfrm>
          <a:prstGeom prst="ellipse">
            <a:avLst/>
          </a:prstGeom>
          <a:noFill/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prstClr val="white"/>
              </a:solidFill>
            </a:endParaRPr>
          </a:p>
        </p:txBody>
      </p:sp>
      <p:sp>
        <p:nvSpPr>
          <p:cNvPr id="32" name="Ovaal 31"/>
          <p:cNvSpPr/>
          <p:nvPr/>
        </p:nvSpPr>
        <p:spPr>
          <a:xfrm>
            <a:off x="4953000" y="2286000"/>
            <a:ext cx="381000" cy="457200"/>
          </a:xfrm>
          <a:prstGeom prst="ellipse">
            <a:avLst/>
          </a:prstGeom>
          <a:noFill/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prstClr val="white"/>
              </a:solidFill>
            </a:endParaRPr>
          </a:p>
        </p:txBody>
      </p:sp>
      <p:sp>
        <p:nvSpPr>
          <p:cNvPr id="33" name="Ovaal 32"/>
          <p:cNvSpPr/>
          <p:nvPr/>
        </p:nvSpPr>
        <p:spPr>
          <a:xfrm>
            <a:off x="5410200" y="2286000"/>
            <a:ext cx="381000" cy="457200"/>
          </a:xfrm>
          <a:prstGeom prst="ellipse">
            <a:avLst/>
          </a:prstGeom>
          <a:noFill/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prstClr val="white"/>
              </a:solidFill>
            </a:endParaRPr>
          </a:p>
        </p:txBody>
      </p:sp>
      <p:sp>
        <p:nvSpPr>
          <p:cNvPr id="34" name="Ovaal 33"/>
          <p:cNvSpPr/>
          <p:nvPr/>
        </p:nvSpPr>
        <p:spPr>
          <a:xfrm>
            <a:off x="6781800" y="3200400"/>
            <a:ext cx="381000" cy="457200"/>
          </a:xfrm>
          <a:prstGeom prst="ellipse">
            <a:avLst/>
          </a:prstGeom>
          <a:noFill/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prstClr val="white"/>
              </a:solidFill>
            </a:endParaRPr>
          </a:p>
        </p:txBody>
      </p:sp>
      <p:sp>
        <p:nvSpPr>
          <p:cNvPr id="35" name="Ovaal 34"/>
          <p:cNvSpPr/>
          <p:nvPr/>
        </p:nvSpPr>
        <p:spPr>
          <a:xfrm>
            <a:off x="7848600" y="2743200"/>
            <a:ext cx="381000" cy="457200"/>
          </a:xfrm>
          <a:prstGeom prst="ellipse">
            <a:avLst/>
          </a:prstGeom>
          <a:noFill/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2233449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20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600" dirty="0">
                <a:solidFill>
                  <a:prstClr val="black"/>
                </a:solidFill>
              </a:rPr>
              <a:t>TOPSPORT ŠOLA WILRIJK-ANTWERPEN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2400" dirty="0" smtClean="0"/>
              <a:t>2. stopnja šolanja (srednja šola)</a:t>
            </a:r>
          </a:p>
          <a:p>
            <a:r>
              <a:rPr lang="sl-SI" sz="2400" dirty="0" smtClean="0"/>
              <a:t>Šport v sodelovanju s formalnim izobraževanjem</a:t>
            </a:r>
          </a:p>
          <a:p>
            <a:r>
              <a:rPr lang="sl-SI" sz="2400" dirty="0"/>
              <a:t>6</a:t>
            </a:r>
            <a:r>
              <a:rPr lang="sl-SI" sz="2400" dirty="0" smtClean="0"/>
              <a:t> programov (nogomet, badminton, judo, </a:t>
            </a:r>
            <a:r>
              <a:rPr lang="sl-SI" sz="2400" dirty="0" err="1" smtClean="0"/>
              <a:t>snowboard</a:t>
            </a:r>
            <a:r>
              <a:rPr lang="sl-SI" sz="2400" dirty="0" smtClean="0"/>
              <a:t>, tenis, plavanje)</a:t>
            </a:r>
          </a:p>
          <a:p>
            <a:r>
              <a:rPr lang="sl-SI" sz="2400" dirty="0" smtClean="0"/>
              <a:t>„najboljši“ igralci Belgije (reprezentant + izbranci – test)</a:t>
            </a:r>
          </a:p>
          <a:p>
            <a:r>
              <a:rPr lang="sl-SI" sz="2400" dirty="0" smtClean="0"/>
              <a:t>4 dodatni treningi na teden (sodelovanje s klubom)</a:t>
            </a:r>
          </a:p>
          <a:p>
            <a:r>
              <a:rPr lang="sl-SI" sz="2400" dirty="0" smtClean="0"/>
              <a:t>Izkušeni trenerji z visoko nogometno ter formalno izobrazbo (kontinuiteta dela in kadra – program zasnovan s strani KBVB = belgijska nogometna zveza)</a:t>
            </a:r>
          </a:p>
          <a:p>
            <a:pPr marL="0" indent="0">
              <a:buNone/>
            </a:pPr>
            <a:endParaRPr lang="sl-SI" sz="2400" dirty="0" smtClean="0"/>
          </a:p>
          <a:p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xmlns="" val="422241873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600" dirty="0" smtClean="0"/>
              <a:t>NOGOMETNI PROGRAM – TSŠ WILRIJK</a:t>
            </a:r>
            <a:endParaRPr lang="sl-SI" sz="360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2400" dirty="0" smtClean="0"/>
              <a:t>IGRALCI - 1. liga (KV </a:t>
            </a:r>
            <a:r>
              <a:rPr lang="sl-SI" sz="2400" dirty="0" err="1" smtClean="0"/>
              <a:t>Mechelen</a:t>
            </a:r>
            <a:r>
              <a:rPr lang="sl-SI" sz="2400" dirty="0" smtClean="0"/>
              <a:t>), </a:t>
            </a:r>
            <a:r>
              <a:rPr lang="sl-SI" sz="2400" dirty="0" err="1" smtClean="0"/>
              <a:t>nižjeligaš</a:t>
            </a:r>
            <a:r>
              <a:rPr lang="sl-SI" sz="2400" dirty="0" smtClean="0"/>
              <a:t> (KFCO </a:t>
            </a:r>
            <a:r>
              <a:rPr lang="sl-SI" sz="2400" dirty="0" err="1" smtClean="0"/>
              <a:t>Beerschot</a:t>
            </a:r>
            <a:r>
              <a:rPr lang="sl-SI" sz="2400" dirty="0" smtClean="0"/>
              <a:t> </a:t>
            </a:r>
            <a:r>
              <a:rPr lang="sl-SI" sz="2400" dirty="0" err="1" smtClean="0"/>
              <a:t>Wilrijk</a:t>
            </a:r>
            <a:r>
              <a:rPr lang="sl-SI" sz="2400" dirty="0" smtClean="0"/>
              <a:t>), reprezentantke Belgije, izbranci po načelu testiranja</a:t>
            </a:r>
          </a:p>
          <a:p>
            <a:r>
              <a:rPr lang="sl-SI" sz="2400" dirty="0" smtClean="0"/>
              <a:t>Evalvacije</a:t>
            </a:r>
          </a:p>
          <a:p>
            <a:r>
              <a:rPr lang="sl-SI" sz="2400" dirty="0" smtClean="0"/>
              <a:t>Zgodnja in pozna zrelost!!</a:t>
            </a:r>
          </a:p>
          <a:p>
            <a:r>
              <a:rPr lang="sl-SI" sz="2400" dirty="0" smtClean="0"/>
              <a:t>ORGANIZACIJA – treningi od ponedeljka do četrtka (dopoldne)</a:t>
            </a:r>
          </a:p>
          <a:p>
            <a:r>
              <a:rPr lang="sl-SI" sz="2400" dirty="0" smtClean="0"/>
              <a:t>vadba </a:t>
            </a:r>
          </a:p>
          <a:p>
            <a:pPr marL="457200" indent="-457200">
              <a:buFont typeface="+mj-lt"/>
              <a:buAutoNum type="arabicPeriod"/>
            </a:pPr>
            <a:r>
              <a:rPr lang="sl-SI" sz="2000" dirty="0" smtClean="0"/>
              <a:t>3.,4.,5.,6. razred – zgodaj dopoldne – 3 trenerji – 2 ločena dela (U15 + U16 = 2 trenerja in U17 + U18 = 1 trener</a:t>
            </a:r>
          </a:p>
          <a:p>
            <a:pPr marL="0" indent="0">
              <a:buNone/>
            </a:pPr>
            <a:r>
              <a:rPr lang="sl-SI" sz="2000" dirty="0" smtClean="0"/>
              <a:t>2.     1., 2. razred – pozno dopoldne – 1 trener (U13, U14)</a:t>
            </a:r>
            <a:endParaRPr lang="sl-SI" sz="2000" dirty="0"/>
          </a:p>
        </p:txBody>
      </p:sp>
    </p:spTree>
    <p:extLst>
      <p:ext uri="{BB962C8B-B14F-4D97-AF65-F5344CB8AC3E}">
        <p14:creationId xmlns:p14="http://schemas.microsoft.com/office/powerpoint/2010/main" xmlns="" val="251357200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sz="3600" dirty="0">
                <a:solidFill>
                  <a:prstClr val="black"/>
                </a:solidFill>
              </a:rPr>
              <a:t>NOGOMETNI PROGRAM – TSŠ </a:t>
            </a:r>
            <a:r>
              <a:rPr lang="sl-SI" sz="3600" dirty="0" smtClean="0">
                <a:solidFill>
                  <a:prstClr val="black"/>
                </a:solidFill>
              </a:rPr>
              <a:t>WILRIJK -  treningi: tedenski proces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l-SI" sz="2400" dirty="0" smtClean="0"/>
              <a:t>1. MLAJŠI , 2. STAREJŠI</a:t>
            </a:r>
          </a:p>
          <a:p>
            <a:r>
              <a:rPr lang="sl-SI" sz="2400" dirty="0" smtClean="0"/>
              <a:t>PONEDELJEK  </a:t>
            </a:r>
          </a:p>
          <a:p>
            <a:pPr marL="457200" indent="-457200">
              <a:buFont typeface="+mj-lt"/>
              <a:buAutoNum type="arabicPeriod"/>
            </a:pPr>
            <a:r>
              <a:rPr lang="sl-SI" sz="2000" dirty="0" smtClean="0"/>
              <a:t>Šola teka, koordinacija</a:t>
            </a:r>
          </a:p>
          <a:p>
            <a:pPr marL="457200" indent="-457200">
              <a:buFont typeface="+mj-lt"/>
              <a:buAutoNum type="arabicPeriod"/>
            </a:pPr>
            <a:r>
              <a:rPr lang="sl-SI" sz="2000" dirty="0" smtClean="0"/>
              <a:t>Dinamična tehnika, igralne situacije</a:t>
            </a:r>
          </a:p>
          <a:p>
            <a:r>
              <a:rPr lang="sl-SI" sz="2400" dirty="0" smtClean="0"/>
              <a:t>TOREK </a:t>
            </a:r>
          </a:p>
          <a:p>
            <a:pPr marL="457200" indent="-457200">
              <a:buFont typeface="+mj-lt"/>
              <a:buAutoNum type="arabicPeriod"/>
            </a:pPr>
            <a:r>
              <a:rPr lang="sl-SI" sz="2000" dirty="0" smtClean="0"/>
              <a:t>1:1 v vseh možnih oblikah v povezavi z udarcem na gol (evalvacija branilca)</a:t>
            </a:r>
          </a:p>
          <a:p>
            <a:pPr marL="457200" indent="-457200">
              <a:buFont typeface="+mj-lt"/>
              <a:buAutoNum type="arabicPeriod"/>
            </a:pPr>
            <a:r>
              <a:rPr lang="sl-SI" sz="2000" dirty="0" smtClean="0"/>
              <a:t>Koordinacija, igralne oblike v prostoru, igralne situacije</a:t>
            </a:r>
          </a:p>
          <a:p>
            <a:r>
              <a:rPr lang="sl-SI" sz="2400" dirty="0" smtClean="0"/>
              <a:t>SREDA</a:t>
            </a:r>
          </a:p>
          <a:p>
            <a:pPr marL="457200" indent="-457200">
              <a:buAutoNum type="arabicPeriod" startAt="2"/>
            </a:pPr>
            <a:r>
              <a:rPr lang="sl-SI" sz="2000" dirty="0" smtClean="0"/>
              <a:t>Stabilizacija-moč, različne igralne oblike (taktika)</a:t>
            </a:r>
          </a:p>
          <a:p>
            <a:r>
              <a:rPr lang="sl-SI" sz="2400" dirty="0" smtClean="0"/>
              <a:t>ČETRTEK</a:t>
            </a:r>
          </a:p>
          <a:p>
            <a:pPr marL="0" indent="0">
              <a:buNone/>
            </a:pPr>
            <a:r>
              <a:rPr lang="sl-SI" sz="2000" dirty="0" smtClean="0"/>
              <a:t>Obe skupini običajno igrata starostni skupini primerno tekmo (11:11, 8:8)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xmlns="" val="237403629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6600" dirty="0" smtClean="0"/>
              <a:t>ZAKLJUČEK</a:t>
            </a:r>
            <a:endParaRPr lang="sl-SI" sz="660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sl-SI" sz="3600" dirty="0" smtClean="0"/>
          </a:p>
          <a:p>
            <a:endParaRPr lang="sl-SI" sz="3600" dirty="0"/>
          </a:p>
          <a:p>
            <a:r>
              <a:rPr lang="sl-SI" sz="3600" dirty="0" smtClean="0"/>
              <a:t>IGRALEC </a:t>
            </a:r>
            <a:r>
              <a:rPr lang="sl-SI" sz="3600" b="1" dirty="0" smtClean="0">
                <a:solidFill>
                  <a:srgbClr val="FF0000"/>
                </a:solidFill>
              </a:rPr>
              <a:t>JE</a:t>
            </a:r>
            <a:r>
              <a:rPr lang="sl-SI" sz="3600" dirty="0"/>
              <a:t> </a:t>
            </a:r>
            <a:r>
              <a:rPr lang="sl-SI" sz="3600" dirty="0" smtClean="0"/>
              <a:t>ODLOČILEN </a:t>
            </a:r>
            <a:r>
              <a:rPr lang="sl-SI" sz="3600" b="1" dirty="0" smtClean="0">
                <a:solidFill>
                  <a:srgbClr val="FF0000"/>
                </a:solidFill>
              </a:rPr>
              <a:t>NE</a:t>
            </a:r>
            <a:r>
              <a:rPr lang="sl-SI" sz="3600" dirty="0" smtClean="0"/>
              <a:t> TRENER !</a:t>
            </a:r>
          </a:p>
          <a:p>
            <a:r>
              <a:rPr lang="sl-SI" sz="3600" dirty="0" smtClean="0"/>
              <a:t>ZABAVA - UŽITEK</a:t>
            </a:r>
            <a:endParaRPr lang="sl-SI" sz="3600" dirty="0"/>
          </a:p>
          <a:p>
            <a:r>
              <a:rPr lang="sl-SI" sz="3600" dirty="0" smtClean="0"/>
              <a:t>NOGOMET = </a:t>
            </a:r>
            <a:r>
              <a:rPr lang="sl-SI" sz="3600" dirty="0" smtClean="0">
                <a:solidFill>
                  <a:srgbClr val="FF0000"/>
                </a:solidFill>
              </a:rPr>
              <a:t>NAČIN ŽIVLJENJA</a:t>
            </a:r>
          </a:p>
          <a:p>
            <a:endParaRPr lang="sl-SI" sz="3600" dirty="0"/>
          </a:p>
          <a:p>
            <a:endParaRPr lang="sl-SI" sz="3600" dirty="0" smtClean="0"/>
          </a:p>
          <a:p>
            <a:endParaRPr lang="sl-SI" sz="3600" dirty="0"/>
          </a:p>
          <a:p>
            <a:endParaRPr lang="sl-SI" sz="3600" dirty="0"/>
          </a:p>
        </p:txBody>
      </p:sp>
    </p:spTree>
    <p:extLst>
      <p:ext uri="{BB962C8B-B14F-4D97-AF65-F5344CB8AC3E}">
        <p14:creationId xmlns:p14="http://schemas.microsoft.com/office/powerpoint/2010/main" xmlns="" val="2896395572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600" dirty="0" smtClean="0"/>
              <a:t>CLUB BRUGGE AKADEMIJA</a:t>
            </a:r>
            <a:endParaRPr lang="sl-SI" sz="360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5400" dirty="0" smtClean="0"/>
              <a:t>CILJ – igranje v A MOŠTVU </a:t>
            </a:r>
            <a:endParaRPr lang="sl-SI" sz="5400" dirty="0"/>
          </a:p>
        </p:txBody>
      </p:sp>
      <p:pic>
        <p:nvPicPr>
          <p:cNvPr id="1026" name="Picture 2" descr="PHOTONEWS_10558594-03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533169"/>
            <a:ext cx="6096000" cy="405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5096" y="404664"/>
            <a:ext cx="573087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7040933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600" dirty="0" smtClean="0"/>
              <a:t>CLUB BRUGGE AKADEMIJA</a:t>
            </a:r>
            <a:endParaRPr lang="sl-SI" sz="360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VREDNOTE</a:t>
            </a:r>
          </a:p>
          <a:p>
            <a:pPr marL="514350" indent="-514350">
              <a:buFont typeface="+mj-lt"/>
              <a:buAutoNum type="arabicPeriod"/>
            </a:pPr>
            <a:endParaRPr lang="sl-SI" dirty="0"/>
          </a:p>
        </p:txBody>
      </p:sp>
      <p:pic>
        <p:nvPicPr>
          <p:cNvPr id="4" name="Tijdelijke aanduiding voor inhoud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24544" y="0"/>
            <a:ext cx="10285858" cy="6857999"/>
          </a:xfrm>
          <a:prstGeom prst="rect">
            <a:avLst/>
          </a:prstGeom>
        </p:spPr>
      </p:pic>
      <p:sp>
        <p:nvSpPr>
          <p:cNvPr id="6" name="PoljeZBesedilom 5"/>
          <p:cNvSpPr txBox="1"/>
          <p:nvPr/>
        </p:nvSpPr>
        <p:spPr>
          <a:xfrm>
            <a:off x="35496" y="728231"/>
            <a:ext cx="3384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4000" dirty="0" smtClean="0">
                <a:solidFill>
                  <a:srgbClr val="FF0000"/>
                </a:solidFill>
              </a:rPr>
              <a:t>VREDNOTE</a:t>
            </a:r>
            <a:endParaRPr lang="sl-SI" sz="4000" dirty="0">
              <a:solidFill>
                <a:srgbClr val="FF0000"/>
              </a:solidFill>
            </a:endParaRPr>
          </a:p>
        </p:txBody>
      </p:sp>
      <p:sp>
        <p:nvSpPr>
          <p:cNvPr id="7" name="PoljeZBesedilom 6"/>
          <p:cNvSpPr txBox="1"/>
          <p:nvPr/>
        </p:nvSpPr>
        <p:spPr>
          <a:xfrm>
            <a:off x="395536" y="1484784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400" dirty="0" smtClean="0">
                <a:solidFill>
                  <a:srgbClr val="00B0F0"/>
                </a:solidFill>
              </a:rPr>
              <a:t>Odprta komunikacija</a:t>
            </a:r>
            <a:endParaRPr lang="sl-SI" sz="2400" dirty="0">
              <a:solidFill>
                <a:srgbClr val="00B0F0"/>
              </a:solidFill>
            </a:endParaRPr>
          </a:p>
        </p:txBody>
      </p:sp>
      <p:sp>
        <p:nvSpPr>
          <p:cNvPr id="9" name="PoljeZBesedilom 8"/>
          <p:cNvSpPr txBox="1"/>
          <p:nvPr/>
        </p:nvSpPr>
        <p:spPr>
          <a:xfrm>
            <a:off x="503548" y="2061439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400" dirty="0" smtClean="0">
                <a:solidFill>
                  <a:srgbClr val="00B0F0"/>
                </a:solidFill>
              </a:rPr>
              <a:t>Predanost</a:t>
            </a:r>
            <a:endParaRPr lang="sl-SI" sz="2400" dirty="0">
              <a:solidFill>
                <a:srgbClr val="00B0F0"/>
              </a:solidFill>
            </a:endParaRPr>
          </a:p>
        </p:txBody>
      </p:sp>
      <p:sp>
        <p:nvSpPr>
          <p:cNvPr id="10" name="PoljeZBesedilom 9"/>
          <p:cNvSpPr txBox="1"/>
          <p:nvPr/>
        </p:nvSpPr>
        <p:spPr>
          <a:xfrm>
            <a:off x="539552" y="2668270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400" dirty="0">
                <a:solidFill>
                  <a:srgbClr val="00B0F0"/>
                </a:solidFill>
              </a:rPr>
              <a:t>P</a:t>
            </a:r>
            <a:r>
              <a:rPr lang="sl-SI" sz="2400" dirty="0" smtClean="0">
                <a:solidFill>
                  <a:srgbClr val="00B0F0"/>
                </a:solidFill>
              </a:rPr>
              <a:t>ozitivnost</a:t>
            </a:r>
            <a:endParaRPr lang="sl-SI" sz="2400" dirty="0">
              <a:solidFill>
                <a:srgbClr val="00B0F0"/>
              </a:solidFill>
            </a:endParaRPr>
          </a:p>
        </p:txBody>
      </p:sp>
      <p:sp>
        <p:nvSpPr>
          <p:cNvPr id="11" name="PoljeZBesedilom 10"/>
          <p:cNvSpPr txBox="1"/>
          <p:nvPr/>
        </p:nvSpPr>
        <p:spPr>
          <a:xfrm>
            <a:off x="503548" y="3251644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400" dirty="0" smtClean="0">
                <a:solidFill>
                  <a:srgbClr val="00B0F0"/>
                </a:solidFill>
              </a:rPr>
              <a:t>Team-kolektiv</a:t>
            </a:r>
            <a:endParaRPr lang="sl-SI" sz="2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031779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600" dirty="0" smtClean="0"/>
              <a:t>CLUB BRUGGE AKADEMIJA</a:t>
            </a:r>
            <a:endParaRPr lang="sl-SI" sz="360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sz="3600" dirty="0" smtClean="0"/>
              <a:t>DELOVANJE</a:t>
            </a:r>
          </a:p>
          <a:p>
            <a:r>
              <a:rPr lang="sl-SI" dirty="0" smtClean="0"/>
              <a:t>1. </a:t>
            </a:r>
            <a:r>
              <a:rPr lang="sl-SI" sz="2400" dirty="0" smtClean="0"/>
              <a:t>korak</a:t>
            </a:r>
            <a:r>
              <a:rPr lang="sl-SI" dirty="0" smtClean="0"/>
              <a:t> – </a:t>
            </a:r>
            <a:r>
              <a:rPr lang="sl-SI" sz="2800" dirty="0" smtClean="0">
                <a:solidFill>
                  <a:srgbClr val="002060"/>
                </a:solidFill>
              </a:rPr>
              <a:t>SELEKCIJA</a:t>
            </a:r>
          </a:p>
          <a:p>
            <a:r>
              <a:rPr lang="sl-SI" dirty="0" smtClean="0"/>
              <a:t>2. </a:t>
            </a:r>
            <a:r>
              <a:rPr lang="sl-SI" sz="2400" dirty="0" smtClean="0"/>
              <a:t>korak</a:t>
            </a:r>
            <a:r>
              <a:rPr lang="sl-SI" dirty="0" smtClean="0"/>
              <a:t> – </a:t>
            </a:r>
            <a:r>
              <a:rPr lang="sl-SI" sz="2800" dirty="0" smtClean="0">
                <a:solidFill>
                  <a:srgbClr val="002060"/>
                </a:solidFill>
              </a:rPr>
              <a:t>IZOBRAŽEVANJE oz. VZGOJA</a:t>
            </a:r>
          </a:p>
          <a:p>
            <a:r>
              <a:rPr lang="sl-SI" dirty="0" smtClean="0"/>
              <a:t>3. </a:t>
            </a:r>
            <a:r>
              <a:rPr lang="sl-SI" sz="2400" dirty="0" smtClean="0"/>
              <a:t>korak</a:t>
            </a:r>
            <a:r>
              <a:rPr lang="sl-SI" dirty="0" smtClean="0"/>
              <a:t> – </a:t>
            </a:r>
            <a:r>
              <a:rPr lang="sl-SI" sz="2800" dirty="0" smtClean="0">
                <a:solidFill>
                  <a:srgbClr val="002060"/>
                </a:solidFill>
              </a:rPr>
              <a:t>POGODBE</a:t>
            </a:r>
          </a:p>
          <a:p>
            <a:r>
              <a:rPr lang="sl-SI" dirty="0" smtClean="0"/>
              <a:t>4. </a:t>
            </a:r>
            <a:r>
              <a:rPr lang="sl-SI" sz="2400" dirty="0" smtClean="0"/>
              <a:t>korak</a:t>
            </a:r>
            <a:r>
              <a:rPr lang="sl-SI" dirty="0" smtClean="0"/>
              <a:t> – </a:t>
            </a:r>
            <a:r>
              <a:rPr lang="sl-SI" sz="2800" dirty="0" smtClean="0">
                <a:solidFill>
                  <a:srgbClr val="002060"/>
                </a:solidFill>
              </a:rPr>
              <a:t>SODELOVANJE A MOŠTVO-AKADEMIJA</a:t>
            </a:r>
            <a:endParaRPr lang="sl-SI" sz="2800" dirty="0">
              <a:solidFill>
                <a:srgbClr val="00206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45718"/>
            <a:ext cx="573087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2613502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600" dirty="0" smtClean="0">
                <a:solidFill>
                  <a:srgbClr val="002060"/>
                </a:solidFill>
              </a:rPr>
              <a:t>1.  SELEKCIJA</a:t>
            </a:r>
            <a:endParaRPr lang="sl-SI" sz="3600" dirty="0">
              <a:solidFill>
                <a:srgbClr val="002060"/>
              </a:solidFill>
            </a:endParaRPr>
          </a:p>
        </p:txBody>
      </p:sp>
      <p:sp>
        <p:nvSpPr>
          <p:cNvPr id="4" name="Ograda vsebine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2800" dirty="0" smtClean="0"/>
              <a:t>2 osnovna bloka : U7 – U12 ; U13 – </a:t>
            </a:r>
            <a:r>
              <a:rPr lang="sl-SI" sz="2800" dirty="0" err="1" smtClean="0"/>
              <a:t>beloften</a:t>
            </a:r>
            <a:r>
              <a:rPr lang="sl-SI" sz="2800" dirty="0" smtClean="0"/>
              <a:t> (U-21)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nl-NL" dirty="0"/>
              <a:t>U13 = 1.</a:t>
            </a:r>
            <a:r>
              <a:rPr lang="sl-SI" dirty="0"/>
              <a:t> leto „sekundarne“ izobrazbe (v Sloveniji </a:t>
            </a:r>
            <a:r>
              <a:rPr lang="sl-SI" dirty="0" smtClean="0"/>
              <a:t>7. </a:t>
            </a:r>
            <a:r>
              <a:rPr lang="sl-SI" dirty="0"/>
              <a:t>razred OŠ</a:t>
            </a:r>
            <a:r>
              <a:rPr lang="sl-SI" dirty="0" smtClean="0"/>
              <a:t>) - INTERNAT</a:t>
            </a:r>
            <a:endParaRPr lang="nl-NL" dirty="0"/>
          </a:p>
          <a:p>
            <a:r>
              <a:rPr lang="sl-SI" sz="2800" dirty="0" smtClean="0"/>
              <a:t>Strategija usmerja vse širše (geografsko) iskanje talentov</a:t>
            </a:r>
          </a:p>
          <a:p>
            <a:endParaRPr lang="sl-SI" sz="2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22348" y="476672"/>
            <a:ext cx="573087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4430361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759</TotalTime>
  <Words>2096</Words>
  <Application>Microsoft Office PowerPoint</Application>
  <PresentationFormat>Diaprojekcija na zaslonu (4:3)</PresentationFormat>
  <Paragraphs>577</Paragraphs>
  <Slides>53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53</vt:i4>
      </vt:variant>
    </vt:vector>
  </HeadingPairs>
  <TitlesOfParts>
    <vt:vector size="54" baseType="lpstr">
      <vt:lpstr>Officeova tema</vt:lpstr>
      <vt:lpstr>SODELOVANJE MENTOR – MLAD TRENER (PEDAGOŠKA PRAKSA V TUJINI)</vt:lpstr>
      <vt:lpstr>IZHODIŠČE</vt:lpstr>
      <vt:lpstr>CLUB BRUGGE </vt:lpstr>
      <vt:lpstr>CLUB BRUGGE AKADEMIJA</vt:lpstr>
      <vt:lpstr>2015-2016</vt:lpstr>
      <vt:lpstr>CLUB BRUGGE AKADEMIJA</vt:lpstr>
      <vt:lpstr>CLUB BRUGGE AKADEMIJA</vt:lpstr>
      <vt:lpstr>CLUB BRUGGE AKADEMIJA</vt:lpstr>
      <vt:lpstr>1.  SELEKCIJA</vt:lpstr>
      <vt:lpstr>Diapozitiv 10</vt:lpstr>
      <vt:lpstr>Diapozitiv 11</vt:lpstr>
      <vt:lpstr>Diapozitiv 12</vt:lpstr>
      <vt:lpstr>2.  IZOBRAŽEVANJE oz. VZGOJA</vt:lpstr>
      <vt:lpstr>Diapozitiv 14</vt:lpstr>
      <vt:lpstr>Diapozitiv 15</vt:lpstr>
      <vt:lpstr>Diapozitiv 16</vt:lpstr>
      <vt:lpstr>Diapozitiv 17</vt:lpstr>
      <vt:lpstr>Diapozitiv 18</vt:lpstr>
      <vt:lpstr>Diapozitiv 19</vt:lpstr>
      <vt:lpstr>Diapozitiv 20</vt:lpstr>
      <vt:lpstr>Diapozitiv 21</vt:lpstr>
      <vt:lpstr>Diapozitiv 22</vt:lpstr>
      <vt:lpstr>3. POGODBE</vt:lpstr>
      <vt:lpstr>4. SODELOVANJE A MOŠTVO-AKADEMIJA</vt:lpstr>
      <vt:lpstr>Diapozitiv 25</vt:lpstr>
      <vt:lpstr>Diapozitiv 26</vt:lpstr>
      <vt:lpstr>Diapozitiv 27</vt:lpstr>
      <vt:lpstr>Diapozitiv 28</vt:lpstr>
      <vt:lpstr>Diapozitiv 29</vt:lpstr>
      <vt:lpstr>Diapozitiv 30</vt:lpstr>
      <vt:lpstr>Diapozitiv 31</vt:lpstr>
      <vt:lpstr>Diapozitiv 32</vt:lpstr>
      <vt:lpstr> </vt:lpstr>
      <vt:lpstr>Diapozitiv 34</vt:lpstr>
      <vt:lpstr>Diapozitiv 35</vt:lpstr>
      <vt:lpstr>Diapozitiv 36</vt:lpstr>
      <vt:lpstr>Diapozitiv 37</vt:lpstr>
      <vt:lpstr>Diapozitiv 38</vt:lpstr>
      <vt:lpstr>Diapozitiv 39</vt:lpstr>
      <vt:lpstr>Diapozitiv 40</vt:lpstr>
      <vt:lpstr>Diapozitiv 41</vt:lpstr>
      <vt:lpstr>Metoda treniranja</vt:lpstr>
      <vt:lpstr>    Club Brugge struktura dela - trenerstvo</vt:lpstr>
      <vt:lpstr>Diapozitiv 44</vt:lpstr>
      <vt:lpstr>Club Brugge trenerstvo: kompetence</vt:lpstr>
      <vt:lpstr>TRENER </vt:lpstr>
      <vt:lpstr>TOPSPORT ŠOLA WILRIJK-ANTWERPEN</vt:lpstr>
      <vt:lpstr>TOPSPORT ŠOLA WILRIJK-ANTWERPEN</vt:lpstr>
      <vt:lpstr>TOPSPORT ŠOLA WILRIJK-ANTWERPEN</vt:lpstr>
      <vt:lpstr>TOPSPORT ŠOLA WILRIJK-ANTWERPEN</vt:lpstr>
      <vt:lpstr>NOGOMETNI PROGRAM – TSŠ WILRIJK</vt:lpstr>
      <vt:lpstr>NOGOMETNI PROGRAM – TSŠ WILRIJK -  treningi: tedenski proces</vt:lpstr>
      <vt:lpstr>ZAKLJUČEK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SODELOVANJE MENTOR – MLAD TRENER (PEDAGOŠKA PRAKSA V TUJINI)</dc:title>
  <dc:creator>Sedej</dc:creator>
  <cp:lastModifiedBy>Robi Zorec</cp:lastModifiedBy>
  <cp:revision>106</cp:revision>
  <dcterms:created xsi:type="dcterms:W3CDTF">2016-01-12T09:57:33Z</dcterms:created>
  <dcterms:modified xsi:type="dcterms:W3CDTF">2016-01-15T19:28:00Z</dcterms:modified>
</cp:coreProperties>
</file>