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JPG" ContentType="vide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1" r:id="rId5"/>
    <p:sldId id="273" r:id="rId6"/>
    <p:sldId id="259" r:id="rId7"/>
    <p:sldId id="265" r:id="rId8"/>
    <p:sldId id="263" r:id="rId9"/>
    <p:sldId id="261" r:id="rId10"/>
    <p:sldId id="260" r:id="rId11"/>
    <p:sldId id="262" r:id="rId12"/>
    <p:sldId id="264" r:id="rId13"/>
    <p:sldId id="269" r:id="rId14"/>
    <p:sldId id="270" r:id="rId15"/>
    <p:sldId id="266" r:id="rId16"/>
    <p:sldId id="267" r:id="rId17"/>
    <p:sldId id="268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08"/>
    <p:restoredTop sz="94526"/>
  </p:normalViewPr>
  <p:slideViewPr>
    <p:cSldViewPr snapToGrid="0" snapToObjects="1">
      <p:cViewPr varScale="1">
        <p:scale>
          <a:sx n="68" d="100"/>
          <a:sy n="68" d="100"/>
        </p:scale>
        <p:origin x="-4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CF4D0E-7E78-8E47-B530-96005B5912C8}" type="doc">
      <dgm:prSet loTypeId="urn:microsoft.com/office/officeart/2005/8/layout/pyramid1" loCatId="" qsTypeId="urn:microsoft.com/office/officeart/2005/8/quickstyle/simple4" qsCatId="simple" csTypeId="urn:microsoft.com/office/officeart/2005/8/colors/accent1_3" csCatId="accent1" phldr="1"/>
      <dgm:spPr/>
    </dgm:pt>
    <dgm:pt modelId="{6628674D-981D-CA47-93A8-1538626D19E2}">
      <dgm:prSet phldrT="[Text]"/>
      <dgm:spPr/>
      <dgm:t>
        <a:bodyPr/>
        <a:lstStyle/>
        <a:p>
          <a:r>
            <a:rPr lang="en-US"/>
            <a:t>člani</a:t>
          </a:r>
        </a:p>
      </dgm:t>
    </dgm:pt>
    <dgm:pt modelId="{B94B7BF6-8B3B-914E-826A-71EC89FE5D1F}" type="parTrans" cxnId="{233DB0BB-338A-AD41-994A-0EF42186D510}">
      <dgm:prSet/>
      <dgm:spPr/>
      <dgm:t>
        <a:bodyPr/>
        <a:lstStyle/>
        <a:p>
          <a:endParaRPr lang="en-US"/>
        </a:p>
      </dgm:t>
    </dgm:pt>
    <dgm:pt modelId="{CA8557E0-BC5F-154F-B0BA-A80BCE0CE168}" type="sibTrans" cxnId="{233DB0BB-338A-AD41-994A-0EF42186D510}">
      <dgm:prSet/>
      <dgm:spPr/>
      <dgm:t>
        <a:bodyPr/>
        <a:lstStyle/>
        <a:p>
          <a:endParaRPr lang="en-US"/>
        </a:p>
      </dgm:t>
    </dgm:pt>
    <dgm:pt modelId="{A629E610-F4B6-E042-95EB-51B772BD1ED1}">
      <dgm:prSet phldrT="[Text]"/>
      <dgm:spPr/>
      <dgm:t>
        <a:bodyPr/>
        <a:lstStyle/>
        <a:p>
          <a:r>
            <a:rPr lang="en-US" dirty="0" err="1" smtClean="0"/>
            <a:t>učim</a:t>
          </a:r>
          <a:r>
            <a:rPr lang="en-US" dirty="0" smtClean="0"/>
            <a:t> </a:t>
          </a:r>
          <a:r>
            <a:rPr lang="en-US" dirty="0"/>
            <a:t>da </a:t>
          </a:r>
          <a:r>
            <a:rPr lang="en-US" dirty="0" err="1"/>
            <a:t>obvladam</a:t>
          </a:r>
          <a:r>
            <a:rPr lang="en-US" dirty="0"/>
            <a:t> </a:t>
          </a:r>
          <a:endParaRPr lang="en-US" dirty="0" smtClean="0"/>
        </a:p>
        <a:p>
          <a:r>
            <a:rPr lang="en-US" dirty="0" err="1" smtClean="0"/>
            <a:t>treniranje</a:t>
          </a:r>
          <a:endParaRPr lang="en-US" dirty="0"/>
        </a:p>
      </dgm:t>
    </dgm:pt>
    <dgm:pt modelId="{21CBF988-254F-FD43-BB2D-2B00A9D562C5}" type="parTrans" cxnId="{97927A72-B020-9648-8764-2C3C3E5D0F1E}">
      <dgm:prSet/>
      <dgm:spPr/>
      <dgm:t>
        <a:bodyPr/>
        <a:lstStyle/>
        <a:p>
          <a:endParaRPr lang="en-US"/>
        </a:p>
      </dgm:t>
    </dgm:pt>
    <dgm:pt modelId="{1C78D908-9BD3-A24C-98A8-BF9CEC711519}" type="sibTrans" cxnId="{97927A72-B020-9648-8764-2C3C3E5D0F1E}">
      <dgm:prSet/>
      <dgm:spPr/>
      <dgm:t>
        <a:bodyPr/>
        <a:lstStyle/>
        <a:p>
          <a:endParaRPr lang="en-US"/>
        </a:p>
      </dgm:t>
    </dgm:pt>
    <dgm:pt modelId="{1551A8E4-817A-C541-943F-522DEB7D934C}">
      <dgm:prSet phldrT="[Text]"/>
      <dgm:spPr/>
      <dgm:t>
        <a:bodyPr/>
        <a:lstStyle/>
        <a:p>
          <a:r>
            <a:rPr lang="en-US" dirty="0" err="1"/>
            <a:t>nogometna</a:t>
          </a:r>
          <a:r>
            <a:rPr lang="en-US" dirty="0"/>
            <a:t> </a:t>
          </a:r>
          <a:r>
            <a:rPr lang="en-US" dirty="0" err="1" smtClean="0"/>
            <a:t>zabava</a:t>
          </a:r>
          <a:endParaRPr lang="en-US" dirty="0" smtClean="0"/>
        </a:p>
        <a:p>
          <a:r>
            <a:rPr lang="en-US" dirty="0" smtClean="0"/>
            <a:t> </a:t>
          </a:r>
          <a:r>
            <a:rPr lang="en-US" dirty="0" err="1"/>
            <a:t>igranje</a:t>
          </a:r>
          <a:r>
            <a:rPr lang="en-US" dirty="0"/>
            <a:t>, </a:t>
          </a:r>
          <a:r>
            <a:rPr lang="en-US" dirty="0" err="1"/>
            <a:t>turnirji</a:t>
          </a:r>
          <a:r>
            <a:rPr lang="en-US" dirty="0"/>
            <a:t>, </a:t>
          </a:r>
          <a:r>
            <a:rPr lang="en-US" dirty="0" err="1"/>
            <a:t>počitnice</a:t>
          </a:r>
          <a:endParaRPr lang="en-US" dirty="0"/>
        </a:p>
      </dgm:t>
    </dgm:pt>
    <dgm:pt modelId="{54894419-FAAB-0A4B-8A6B-0716E50CE258}" type="parTrans" cxnId="{AD99E84A-7C85-9840-8767-5EB8A760E258}">
      <dgm:prSet/>
      <dgm:spPr/>
      <dgm:t>
        <a:bodyPr/>
        <a:lstStyle/>
        <a:p>
          <a:endParaRPr lang="en-US"/>
        </a:p>
      </dgm:t>
    </dgm:pt>
    <dgm:pt modelId="{F5E2D484-3627-6A45-95C9-BA7755F8E096}" type="sibTrans" cxnId="{AD99E84A-7C85-9840-8767-5EB8A760E258}">
      <dgm:prSet/>
      <dgm:spPr/>
      <dgm:t>
        <a:bodyPr/>
        <a:lstStyle/>
        <a:p>
          <a:endParaRPr lang="en-US"/>
        </a:p>
      </dgm:t>
    </dgm:pt>
    <dgm:pt modelId="{4C388336-AAED-9949-8FCA-9003FC2EDE8B}">
      <dgm:prSet/>
      <dgm:spPr/>
      <dgm:t>
        <a:bodyPr/>
        <a:lstStyle/>
        <a:p>
          <a:r>
            <a:rPr lang="en-US" dirty="0" err="1" smtClean="0"/>
            <a:t>učim</a:t>
          </a:r>
          <a:r>
            <a:rPr lang="en-US" dirty="0" smtClean="0"/>
            <a:t>, </a:t>
          </a:r>
          <a:r>
            <a:rPr lang="en-US" dirty="0"/>
            <a:t>da </a:t>
          </a:r>
          <a:r>
            <a:rPr lang="en-US" dirty="0" err="1"/>
            <a:t>tekmujem</a:t>
          </a:r>
          <a:r>
            <a:rPr lang="en-US" dirty="0"/>
            <a:t> </a:t>
          </a:r>
          <a:endParaRPr lang="en-US" dirty="0" smtClean="0"/>
        </a:p>
        <a:p>
          <a:r>
            <a:rPr lang="en-US" dirty="0" smtClean="0"/>
            <a:t>SML,SKL</a:t>
          </a:r>
          <a:endParaRPr lang="en-US" dirty="0"/>
        </a:p>
      </dgm:t>
    </dgm:pt>
    <dgm:pt modelId="{4DC62F48-F568-C048-B9B0-DAA343247C98}" type="parTrans" cxnId="{A2E91D2D-8B15-C547-B12D-A09EBEE1E8B7}">
      <dgm:prSet/>
      <dgm:spPr/>
      <dgm:t>
        <a:bodyPr/>
        <a:lstStyle/>
        <a:p>
          <a:endParaRPr lang="en-US"/>
        </a:p>
      </dgm:t>
    </dgm:pt>
    <dgm:pt modelId="{E61E02A4-36B8-6247-8AD4-A872FF4929E4}" type="sibTrans" cxnId="{A2E91D2D-8B15-C547-B12D-A09EBEE1E8B7}">
      <dgm:prSet/>
      <dgm:spPr/>
      <dgm:t>
        <a:bodyPr/>
        <a:lstStyle/>
        <a:p>
          <a:endParaRPr lang="en-US"/>
        </a:p>
      </dgm:t>
    </dgm:pt>
    <dgm:pt modelId="{B96269FA-1EEA-CA49-9C5F-64711505A109}" type="pres">
      <dgm:prSet presAssocID="{CBCF4D0E-7E78-8E47-B530-96005B5912C8}" presName="Name0" presStyleCnt="0">
        <dgm:presLayoutVars>
          <dgm:dir/>
          <dgm:animLvl val="lvl"/>
          <dgm:resizeHandles val="exact"/>
        </dgm:presLayoutVars>
      </dgm:prSet>
      <dgm:spPr/>
    </dgm:pt>
    <dgm:pt modelId="{A6DC96D9-5DE8-AF48-B1EB-2D6547BAE53A}" type="pres">
      <dgm:prSet presAssocID="{6628674D-981D-CA47-93A8-1538626D19E2}" presName="Name8" presStyleCnt="0"/>
      <dgm:spPr/>
    </dgm:pt>
    <dgm:pt modelId="{6104888E-B29A-3B46-BFD5-6C42F8DC1D02}" type="pres">
      <dgm:prSet presAssocID="{6628674D-981D-CA47-93A8-1538626D19E2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F1F718-0C4F-104B-B24E-386A69DB8781}" type="pres">
      <dgm:prSet presAssocID="{6628674D-981D-CA47-93A8-1538626D19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378FC-2168-F042-BB7E-8D53F9A33BA0}" type="pres">
      <dgm:prSet presAssocID="{4C388336-AAED-9949-8FCA-9003FC2EDE8B}" presName="Name8" presStyleCnt="0"/>
      <dgm:spPr/>
    </dgm:pt>
    <dgm:pt modelId="{20CF9A30-F4C9-7341-BF4B-6A51313AD7B0}" type="pres">
      <dgm:prSet presAssocID="{4C388336-AAED-9949-8FCA-9003FC2EDE8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36F0D-5EAB-8445-BB57-0E9A356DA16C}" type="pres">
      <dgm:prSet presAssocID="{4C388336-AAED-9949-8FCA-9003FC2EDE8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5B751E-C717-004A-A5A5-AB3EC8142A69}" type="pres">
      <dgm:prSet presAssocID="{A629E610-F4B6-E042-95EB-51B772BD1ED1}" presName="Name8" presStyleCnt="0"/>
      <dgm:spPr/>
    </dgm:pt>
    <dgm:pt modelId="{A193075D-E384-EA47-8721-FC8764D12C00}" type="pres">
      <dgm:prSet presAssocID="{A629E610-F4B6-E042-95EB-51B772BD1ED1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FDC20-5772-8C4B-AF0F-A9D343457CDD}" type="pres">
      <dgm:prSet presAssocID="{A629E610-F4B6-E042-95EB-51B772BD1ED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612B5-3B59-4B4D-8B2F-5E0A1DBB4513}" type="pres">
      <dgm:prSet presAssocID="{1551A8E4-817A-C541-943F-522DEB7D934C}" presName="Name8" presStyleCnt="0"/>
      <dgm:spPr/>
    </dgm:pt>
    <dgm:pt modelId="{2DDEFF00-10EA-8948-8E78-F19702BE5D14}" type="pres">
      <dgm:prSet presAssocID="{1551A8E4-817A-C541-943F-522DEB7D934C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EEFF7D-82A6-A249-B9CA-4D7780519A2B}" type="pres">
      <dgm:prSet presAssocID="{1551A8E4-817A-C541-943F-522DEB7D934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3DB0BB-338A-AD41-994A-0EF42186D510}" srcId="{CBCF4D0E-7E78-8E47-B530-96005B5912C8}" destId="{6628674D-981D-CA47-93A8-1538626D19E2}" srcOrd="0" destOrd="0" parTransId="{B94B7BF6-8B3B-914E-826A-71EC89FE5D1F}" sibTransId="{CA8557E0-BC5F-154F-B0BA-A80BCE0CE168}"/>
    <dgm:cxn modelId="{A2E91D2D-8B15-C547-B12D-A09EBEE1E8B7}" srcId="{CBCF4D0E-7E78-8E47-B530-96005B5912C8}" destId="{4C388336-AAED-9949-8FCA-9003FC2EDE8B}" srcOrd="1" destOrd="0" parTransId="{4DC62F48-F568-C048-B9B0-DAA343247C98}" sibTransId="{E61E02A4-36B8-6247-8AD4-A872FF4929E4}"/>
    <dgm:cxn modelId="{073CE5DB-8488-5140-A2FB-2264038DE90C}" type="presOf" srcId="{4C388336-AAED-9949-8FCA-9003FC2EDE8B}" destId="{DA936F0D-5EAB-8445-BB57-0E9A356DA16C}" srcOrd="1" destOrd="0" presId="urn:microsoft.com/office/officeart/2005/8/layout/pyramid1"/>
    <dgm:cxn modelId="{14964DA0-C125-B44F-9DAB-998C510AB8FD}" type="presOf" srcId="{6628674D-981D-CA47-93A8-1538626D19E2}" destId="{6104888E-B29A-3B46-BFD5-6C42F8DC1D02}" srcOrd="0" destOrd="0" presId="urn:microsoft.com/office/officeart/2005/8/layout/pyramid1"/>
    <dgm:cxn modelId="{97927A72-B020-9648-8764-2C3C3E5D0F1E}" srcId="{CBCF4D0E-7E78-8E47-B530-96005B5912C8}" destId="{A629E610-F4B6-E042-95EB-51B772BD1ED1}" srcOrd="2" destOrd="0" parTransId="{21CBF988-254F-FD43-BB2D-2B00A9D562C5}" sibTransId="{1C78D908-9BD3-A24C-98A8-BF9CEC711519}"/>
    <dgm:cxn modelId="{7E1046E8-AC17-2943-B449-A6375EDCBD11}" type="presOf" srcId="{A629E610-F4B6-E042-95EB-51B772BD1ED1}" destId="{A193075D-E384-EA47-8721-FC8764D12C00}" srcOrd="0" destOrd="0" presId="urn:microsoft.com/office/officeart/2005/8/layout/pyramid1"/>
    <dgm:cxn modelId="{2D96A2F8-11B0-0040-9D4D-1A506DFBED7E}" type="presOf" srcId="{CBCF4D0E-7E78-8E47-B530-96005B5912C8}" destId="{B96269FA-1EEA-CA49-9C5F-64711505A109}" srcOrd="0" destOrd="0" presId="urn:microsoft.com/office/officeart/2005/8/layout/pyramid1"/>
    <dgm:cxn modelId="{AD99E84A-7C85-9840-8767-5EB8A760E258}" srcId="{CBCF4D0E-7E78-8E47-B530-96005B5912C8}" destId="{1551A8E4-817A-C541-943F-522DEB7D934C}" srcOrd="3" destOrd="0" parTransId="{54894419-FAAB-0A4B-8A6B-0716E50CE258}" sibTransId="{F5E2D484-3627-6A45-95C9-BA7755F8E096}"/>
    <dgm:cxn modelId="{6CDE1154-D273-594B-83CD-705EBC580B71}" type="presOf" srcId="{1551A8E4-817A-C541-943F-522DEB7D934C}" destId="{2DDEFF00-10EA-8948-8E78-F19702BE5D14}" srcOrd="0" destOrd="0" presId="urn:microsoft.com/office/officeart/2005/8/layout/pyramid1"/>
    <dgm:cxn modelId="{62BB658F-A636-8B49-9E0A-E0C1715A481F}" type="presOf" srcId="{A629E610-F4B6-E042-95EB-51B772BD1ED1}" destId="{15AFDC20-5772-8C4B-AF0F-A9D343457CDD}" srcOrd="1" destOrd="0" presId="urn:microsoft.com/office/officeart/2005/8/layout/pyramid1"/>
    <dgm:cxn modelId="{84B273A2-FF78-624F-B787-217AC8ACB580}" type="presOf" srcId="{4C388336-AAED-9949-8FCA-9003FC2EDE8B}" destId="{20CF9A30-F4C9-7341-BF4B-6A51313AD7B0}" srcOrd="0" destOrd="0" presId="urn:microsoft.com/office/officeart/2005/8/layout/pyramid1"/>
    <dgm:cxn modelId="{7DF98282-8791-D44F-8ED6-5310AA35485A}" type="presOf" srcId="{6628674D-981D-CA47-93A8-1538626D19E2}" destId="{B1F1F718-0C4F-104B-B24E-386A69DB8781}" srcOrd="1" destOrd="0" presId="urn:microsoft.com/office/officeart/2005/8/layout/pyramid1"/>
    <dgm:cxn modelId="{E797ACEB-50A5-1144-AB38-7EED2EA39B4E}" type="presOf" srcId="{1551A8E4-817A-C541-943F-522DEB7D934C}" destId="{EFEEFF7D-82A6-A249-B9CA-4D7780519A2B}" srcOrd="1" destOrd="0" presId="urn:microsoft.com/office/officeart/2005/8/layout/pyramid1"/>
    <dgm:cxn modelId="{67F2080E-841A-FF48-BB85-683E29ED8FD9}" type="presParOf" srcId="{B96269FA-1EEA-CA49-9C5F-64711505A109}" destId="{A6DC96D9-5DE8-AF48-B1EB-2D6547BAE53A}" srcOrd="0" destOrd="0" presId="urn:microsoft.com/office/officeart/2005/8/layout/pyramid1"/>
    <dgm:cxn modelId="{7FBDB2F7-5E1B-A64F-B569-B0A27B1C501D}" type="presParOf" srcId="{A6DC96D9-5DE8-AF48-B1EB-2D6547BAE53A}" destId="{6104888E-B29A-3B46-BFD5-6C42F8DC1D02}" srcOrd="0" destOrd="0" presId="urn:microsoft.com/office/officeart/2005/8/layout/pyramid1"/>
    <dgm:cxn modelId="{AFD87C19-78F9-214E-8940-3921BC9DB7A5}" type="presParOf" srcId="{A6DC96D9-5DE8-AF48-B1EB-2D6547BAE53A}" destId="{B1F1F718-0C4F-104B-B24E-386A69DB8781}" srcOrd="1" destOrd="0" presId="urn:microsoft.com/office/officeart/2005/8/layout/pyramid1"/>
    <dgm:cxn modelId="{96A1DA0F-3248-9A4B-9FC0-D3ACFAC2CE22}" type="presParOf" srcId="{B96269FA-1EEA-CA49-9C5F-64711505A109}" destId="{CB4378FC-2168-F042-BB7E-8D53F9A33BA0}" srcOrd="1" destOrd="0" presId="urn:microsoft.com/office/officeart/2005/8/layout/pyramid1"/>
    <dgm:cxn modelId="{F4D41BB7-3251-7D4F-88BD-F91245549498}" type="presParOf" srcId="{CB4378FC-2168-F042-BB7E-8D53F9A33BA0}" destId="{20CF9A30-F4C9-7341-BF4B-6A51313AD7B0}" srcOrd="0" destOrd="0" presId="urn:microsoft.com/office/officeart/2005/8/layout/pyramid1"/>
    <dgm:cxn modelId="{01E9F192-52D7-1147-9D08-CA3E0C71B16E}" type="presParOf" srcId="{CB4378FC-2168-F042-BB7E-8D53F9A33BA0}" destId="{DA936F0D-5EAB-8445-BB57-0E9A356DA16C}" srcOrd="1" destOrd="0" presId="urn:microsoft.com/office/officeart/2005/8/layout/pyramid1"/>
    <dgm:cxn modelId="{5F3087BC-3941-1B41-8942-6A59E80A949B}" type="presParOf" srcId="{B96269FA-1EEA-CA49-9C5F-64711505A109}" destId="{AB5B751E-C717-004A-A5A5-AB3EC8142A69}" srcOrd="2" destOrd="0" presId="urn:microsoft.com/office/officeart/2005/8/layout/pyramid1"/>
    <dgm:cxn modelId="{EA976131-F91C-1C42-859C-CE2E1B4323E7}" type="presParOf" srcId="{AB5B751E-C717-004A-A5A5-AB3EC8142A69}" destId="{A193075D-E384-EA47-8721-FC8764D12C00}" srcOrd="0" destOrd="0" presId="urn:microsoft.com/office/officeart/2005/8/layout/pyramid1"/>
    <dgm:cxn modelId="{27B1C803-9C56-AF48-BADF-848B0859E7B4}" type="presParOf" srcId="{AB5B751E-C717-004A-A5A5-AB3EC8142A69}" destId="{15AFDC20-5772-8C4B-AF0F-A9D343457CDD}" srcOrd="1" destOrd="0" presId="urn:microsoft.com/office/officeart/2005/8/layout/pyramid1"/>
    <dgm:cxn modelId="{D16A8723-2AE1-D34B-9011-8FC4916C3A43}" type="presParOf" srcId="{B96269FA-1EEA-CA49-9C5F-64711505A109}" destId="{DCF612B5-3B59-4B4D-8B2F-5E0A1DBB4513}" srcOrd="3" destOrd="0" presId="urn:microsoft.com/office/officeart/2005/8/layout/pyramid1"/>
    <dgm:cxn modelId="{D5E74FD2-326A-8C41-8B89-C10D79CC8E47}" type="presParOf" srcId="{DCF612B5-3B59-4B4D-8B2F-5E0A1DBB4513}" destId="{2DDEFF00-10EA-8948-8E78-F19702BE5D14}" srcOrd="0" destOrd="0" presId="urn:microsoft.com/office/officeart/2005/8/layout/pyramid1"/>
    <dgm:cxn modelId="{ADF4E94E-2865-084E-A71A-F0E9961289A0}" type="presParOf" srcId="{DCF612B5-3B59-4B4D-8B2F-5E0A1DBB4513}" destId="{EFEEFF7D-82A6-A249-B9CA-4D7780519A2B}" srcOrd="1" destOrd="0" presId="urn:microsoft.com/office/officeart/2005/8/layout/pyramid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4888E-B29A-3B46-BFD5-6C42F8DC1D02}">
      <dsp:nvSpPr>
        <dsp:cNvPr id="0" name=""/>
        <dsp:cNvSpPr/>
      </dsp:nvSpPr>
      <dsp:spPr>
        <a:xfrm>
          <a:off x="3223617" y="0"/>
          <a:ext cx="2149078" cy="1098153"/>
        </a:xfrm>
        <a:prstGeom prst="trapezoid">
          <a:avLst>
            <a:gd name="adj" fmla="val 9785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člani</a:t>
          </a:r>
        </a:p>
      </dsp:txBody>
      <dsp:txXfrm>
        <a:off x="3223617" y="0"/>
        <a:ext cx="2149078" cy="1098153"/>
      </dsp:txXfrm>
    </dsp:sp>
    <dsp:sp modelId="{20CF9A30-F4C9-7341-BF4B-6A51313AD7B0}">
      <dsp:nvSpPr>
        <dsp:cNvPr id="0" name=""/>
        <dsp:cNvSpPr/>
      </dsp:nvSpPr>
      <dsp:spPr>
        <a:xfrm>
          <a:off x="2149078" y="1098153"/>
          <a:ext cx="4298156" cy="1098153"/>
        </a:xfrm>
        <a:prstGeom prst="trapezoid">
          <a:avLst>
            <a:gd name="adj" fmla="val 97850"/>
          </a:avLst>
        </a:prstGeom>
        <a:gradFill rotWithShape="0">
          <a:gsLst>
            <a:gs pos="0">
              <a:schemeClr val="accent1">
                <a:shade val="80000"/>
                <a:hueOff val="150630"/>
                <a:satOff val="-8075"/>
                <a:lumOff val="10310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150630"/>
                <a:satOff val="-8075"/>
                <a:lumOff val="1031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učim</a:t>
          </a:r>
          <a:r>
            <a:rPr lang="en-US" sz="2400" kern="1200" dirty="0" smtClean="0"/>
            <a:t>, </a:t>
          </a:r>
          <a:r>
            <a:rPr lang="en-US" sz="2400" kern="1200" dirty="0"/>
            <a:t>da </a:t>
          </a:r>
          <a:r>
            <a:rPr lang="en-US" sz="2400" kern="1200" dirty="0" err="1"/>
            <a:t>tekmujem</a:t>
          </a:r>
          <a:r>
            <a:rPr lang="en-US" sz="2400" kern="1200" dirty="0"/>
            <a:t> </a:t>
          </a: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SML,SKL</a:t>
          </a:r>
          <a:endParaRPr lang="en-US" sz="2400" kern="1200" dirty="0"/>
        </a:p>
      </dsp:txBody>
      <dsp:txXfrm>
        <a:off x="2901255" y="1098153"/>
        <a:ext cx="2793801" cy="1098153"/>
      </dsp:txXfrm>
    </dsp:sp>
    <dsp:sp modelId="{A193075D-E384-EA47-8721-FC8764D12C00}">
      <dsp:nvSpPr>
        <dsp:cNvPr id="0" name=""/>
        <dsp:cNvSpPr/>
      </dsp:nvSpPr>
      <dsp:spPr>
        <a:xfrm>
          <a:off x="1074539" y="2196306"/>
          <a:ext cx="6447234" cy="1098153"/>
        </a:xfrm>
        <a:prstGeom prst="trapezoid">
          <a:avLst>
            <a:gd name="adj" fmla="val 97850"/>
          </a:avLst>
        </a:prstGeom>
        <a:gradFill rotWithShape="0">
          <a:gsLst>
            <a:gs pos="0">
              <a:schemeClr val="accent1">
                <a:shade val="80000"/>
                <a:hueOff val="301260"/>
                <a:satOff val="-16151"/>
                <a:lumOff val="20619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301260"/>
                <a:satOff val="-16151"/>
                <a:lumOff val="2061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učim</a:t>
          </a:r>
          <a:r>
            <a:rPr lang="en-US" sz="2400" kern="1200" dirty="0" smtClean="0"/>
            <a:t> </a:t>
          </a:r>
          <a:r>
            <a:rPr lang="en-US" sz="2400" kern="1200" dirty="0"/>
            <a:t>da </a:t>
          </a:r>
          <a:r>
            <a:rPr lang="en-US" sz="2400" kern="1200" dirty="0" err="1"/>
            <a:t>obvladam</a:t>
          </a:r>
          <a:r>
            <a:rPr lang="en-US" sz="2400" kern="1200" dirty="0"/>
            <a:t> </a:t>
          </a: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treniranje</a:t>
          </a:r>
          <a:endParaRPr lang="en-US" sz="2400" kern="1200" dirty="0"/>
        </a:p>
      </dsp:txBody>
      <dsp:txXfrm>
        <a:off x="2202804" y="2196306"/>
        <a:ext cx="4190702" cy="1098153"/>
      </dsp:txXfrm>
    </dsp:sp>
    <dsp:sp modelId="{2DDEFF00-10EA-8948-8E78-F19702BE5D14}">
      <dsp:nvSpPr>
        <dsp:cNvPr id="0" name=""/>
        <dsp:cNvSpPr/>
      </dsp:nvSpPr>
      <dsp:spPr>
        <a:xfrm>
          <a:off x="0" y="3294458"/>
          <a:ext cx="8596312" cy="1098153"/>
        </a:xfrm>
        <a:prstGeom prst="trapezoid">
          <a:avLst>
            <a:gd name="adj" fmla="val 97850"/>
          </a:avLst>
        </a:prstGeom>
        <a:gradFill rotWithShape="0">
          <a:gsLst>
            <a:gs pos="0">
              <a:schemeClr val="accent1">
                <a:shade val="80000"/>
                <a:hueOff val="451890"/>
                <a:satOff val="-24226"/>
                <a:lumOff val="30929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451890"/>
                <a:satOff val="-24226"/>
                <a:lumOff val="3092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nogometna</a:t>
          </a:r>
          <a:r>
            <a:rPr lang="en-US" sz="2400" kern="1200" dirty="0"/>
            <a:t> </a:t>
          </a:r>
          <a:r>
            <a:rPr lang="en-US" sz="2400" kern="1200" dirty="0" err="1" smtClean="0"/>
            <a:t>zabava</a:t>
          </a: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  <a:r>
            <a:rPr lang="en-US" sz="2400" kern="1200" dirty="0" err="1"/>
            <a:t>igranje</a:t>
          </a:r>
          <a:r>
            <a:rPr lang="en-US" sz="2400" kern="1200" dirty="0"/>
            <a:t>, </a:t>
          </a:r>
          <a:r>
            <a:rPr lang="en-US" sz="2400" kern="1200" dirty="0" err="1"/>
            <a:t>turnirji</a:t>
          </a:r>
          <a:r>
            <a:rPr lang="en-US" sz="2400" kern="1200" dirty="0"/>
            <a:t>, </a:t>
          </a:r>
          <a:r>
            <a:rPr lang="en-US" sz="2400" kern="1200" dirty="0" err="1"/>
            <a:t>počitnice</a:t>
          </a:r>
          <a:endParaRPr lang="en-US" sz="2400" kern="1200" dirty="0"/>
        </a:p>
      </dsp:txBody>
      <dsp:txXfrm>
        <a:off x="1504354" y="3294458"/>
        <a:ext cx="5587602" cy="1098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9A359-136E-A04D-9104-17DDF5523744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AC63D-02F5-D743-AD48-5FAF6D0D8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973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AC63D-02F5-D743-AD48-5FAF6D0D850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663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AC63D-02F5-D743-AD48-5FAF6D0D850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94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JP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420915"/>
            <a:ext cx="7766936" cy="4484914"/>
          </a:xfrm>
        </p:spPr>
        <p:txBody>
          <a:bodyPr/>
          <a:lstStyle/>
          <a:p>
            <a:pPr algn="ctr"/>
            <a:r>
              <a:rPr lang="en-AU" i="1" dirty="0"/>
              <a:t/>
            </a:r>
            <a:br>
              <a:rPr lang="en-AU" i="1" dirty="0"/>
            </a:br>
            <a:r>
              <a:rPr lang="en-AU" i="1" dirty="0" smtClean="0"/>
              <a:t/>
            </a:r>
            <a:br>
              <a:rPr lang="en-AU" i="1" dirty="0" smtClean="0"/>
            </a:br>
            <a:r>
              <a:rPr lang="en-AU" i="1" dirty="0"/>
              <a:t/>
            </a:r>
            <a:br>
              <a:rPr lang="en-AU" i="1" dirty="0"/>
            </a:br>
            <a:r>
              <a:rPr lang="en-AU" i="1" dirty="0" smtClean="0"/>
              <a:t/>
            </a:r>
            <a:br>
              <a:rPr lang="en-AU" i="1" dirty="0" smtClean="0"/>
            </a:br>
            <a:r>
              <a:rPr lang="en-AU" i="1" dirty="0"/>
              <a:t/>
            </a:r>
            <a:br>
              <a:rPr lang="en-AU" i="1" dirty="0"/>
            </a:br>
            <a:r>
              <a:rPr lang="en-AU" i="1" dirty="0" smtClean="0"/>
              <a:t/>
            </a:r>
            <a:br>
              <a:rPr lang="en-AU" i="1" dirty="0" smtClean="0"/>
            </a:br>
            <a:r>
              <a:rPr lang="en-AU" i="1" dirty="0"/>
              <a:t/>
            </a:r>
            <a:br>
              <a:rPr lang="en-AU" i="1" dirty="0"/>
            </a:br>
            <a:r>
              <a:rPr lang="en-AU" i="1" dirty="0" smtClean="0"/>
              <a:t/>
            </a:r>
            <a:br>
              <a:rPr lang="en-AU" i="1" dirty="0" smtClean="0"/>
            </a:br>
            <a:r>
              <a:rPr lang="en-AU" i="1" dirty="0"/>
              <a:t> GRASROOTS </a:t>
            </a:r>
            <a:r>
              <a:rPr lang="en-AU" i="1" dirty="0" smtClean="0"/>
              <a:t/>
            </a:r>
            <a:br>
              <a:rPr lang="en-AU" i="1" dirty="0" smtClean="0"/>
            </a:br>
            <a:r>
              <a:rPr lang="en-AU" i="1" dirty="0" smtClean="0"/>
              <a:t>NA </a:t>
            </a:r>
            <a:br>
              <a:rPr lang="en-AU" i="1" dirty="0" smtClean="0"/>
            </a:br>
            <a:r>
              <a:rPr lang="en-AU" i="1" dirty="0" smtClean="0"/>
              <a:t>GORENJSKEM </a:t>
            </a:r>
            <a:br>
              <a:rPr lang="en-AU" i="1" dirty="0" smtClean="0"/>
            </a:br>
            <a:r>
              <a:rPr lang="en-AU" i="1" dirty="0"/>
              <a:t/>
            </a:r>
            <a:br>
              <a:rPr lang="en-AU" i="1" dirty="0"/>
            </a:br>
            <a:r>
              <a:rPr lang="en-AU" i="1" dirty="0" smtClean="0"/>
              <a:t>– </a:t>
            </a:r>
            <a:r>
              <a:rPr lang="en-AU" i="1" dirty="0" err="1"/>
              <a:t>včeraj</a:t>
            </a:r>
            <a:r>
              <a:rPr lang="en-AU" i="1" dirty="0"/>
              <a:t>, </a:t>
            </a:r>
            <a:r>
              <a:rPr lang="en-AU" i="1" dirty="0" err="1"/>
              <a:t>danes</a:t>
            </a:r>
            <a:r>
              <a:rPr lang="en-AU" i="1" dirty="0"/>
              <a:t> in </a:t>
            </a:r>
            <a:r>
              <a:rPr lang="en-AU" i="1" dirty="0" err="1"/>
              <a:t>jutri</a:t>
            </a:r>
            <a:r>
              <a:rPr lang="en-AU" i="1" dirty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i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80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GNŠ ROŽLE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/>
          </a:bodyPr>
          <a:lstStyle/>
          <a:p>
            <a:r>
              <a:rPr lang="en-US" dirty="0" smtClean="0"/>
              <a:t>NALOGE:</a:t>
            </a:r>
          </a:p>
          <a:p>
            <a:pPr>
              <a:buFontTx/>
              <a:buChar char="-"/>
            </a:pPr>
            <a:r>
              <a:rPr lang="en-US" dirty="0" err="1" smtClean="0"/>
              <a:t>navdušiti</a:t>
            </a:r>
            <a:r>
              <a:rPr lang="en-US" dirty="0" smtClean="0"/>
              <a:t> </a:t>
            </a:r>
            <a:r>
              <a:rPr lang="en-US" dirty="0" err="1" smtClean="0"/>
              <a:t>čim</a:t>
            </a:r>
            <a:r>
              <a:rPr lang="en-US" dirty="0" smtClean="0"/>
              <a:t> </a:t>
            </a:r>
            <a:r>
              <a:rPr lang="en-US" dirty="0" err="1" smtClean="0"/>
              <a:t>več</a:t>
            </a:r>
            <a:r>
              <a:rPr lang="en-US" dirty="0" smtClean="0"/>
              <a:t> </a:t>
            </a:r>
            <a:r>
              <a:rPr lang="en-US" dirty="0" err="1" smtClean="0"/>
              <a:t>otrok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nogometno</a:t>
            </a:r>
            <a:r>
              <a:rPr lang="en-US" dirty="0" smtClean="0"/>
              <a:t> </a:t>
            </a:r>
            <a:r>
              <a:rPr lang="en-US" dirty="0" err="1" smtClean="0"/>
              <a:t>igro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/>
              <a:t>izvajanje</a:t>
            </a:r>
            <a:r>
              <a:rPr lang="en-US" dirty="0"/>
              <a:t> </a:t>
            </a:r>
            <a:r>
              <a:rPr lang="en-US" dirty="0" err="1"/>
              <a:t>vadbe</a:t>
            </a:r>
            <a:r>
              <a:rPr lang="en-US" dirty="0"/>
              <a:t> v </a:t>
            </a:r>
            <a:r>
              <a:rPr lang="en-US" dirty="0" err="1"/>
              <a:t>obliki</a:t>
            </a:r>
            <a:r>
              <a:rPr lang="en-US" dirty="0"/>
              <a:t> </a:t>
            </a:r>
            <a:r>
              <a:rPr lang="en-US" dirty="0" err="1"/>
              <a:t>interesne</a:t>
            </a:r>
            <a:r>
              <a:rPr lang="en-US" dirty="0"/>
              <a:t> </a:t>
            </a:r>
            <a:r>
              <a:rPr lang="en-US" dirty="0" err="1"/>
              <a:t>dejavnosti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šolah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/>
              <a:t>organizirati</a:t>
            </a:r>
            <a:r>
              <a:rPr lang="en-US" dirty="0"/>
              <a:t> </a:t>
            </a:r>
            <a:r>
              <a:rPr lang="en-US" dirty="0" err="1"/>
              <a:t>tekmovanje</a:t>
            </a:r>
            <a:r>
              <a:rPr lang="en-US" dirty="0"/>
              <a:t> med </a:t>
            </a:r>
            <a:r>
              <a:rPr lang="en-US" dirty="0" err="1"/>
              <a:t>šolami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GLAVNI CILJI:</a:t>
            </a:r>
          </a:p>
          <a:p>
            <a:pPr>
              <a:buFontTx/>
              <a:buChar char="-"/>
            </a:pPr>
            <a:r>
              <a:rPr lang="sl-SI" dirty="0" smtClean="0"/>
              <a:t>pokritost vseh osnovnih šol in podružničnih šol s krožki nogometa za 1. in 2. razred </a:t>
            </a:r>
          </a:p>
          <a:p>
            <a:pPr>
              <a:buFontTx/>
              <a:buChar char="-"/>
            </a:pPr>
            <a:r>
              <a:rPr lang="sl-SI" dirty="0"/>
              <a:t>spremljanje števila otrok vključenih v krožke na področju MNZG in številčnost prehoda v ekipe U-9 posameznih klubov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96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ANALIZA STANJA- GNŠ ROŽLE</a:t>
            </a:r>
            <a:br>
              <a:rPr lang="en-US" dirty="0" smtClean="0"/>
            </a:br>
            <a:r>
              <a:rPr lang="en-US" dirty="0" smtClean="0"/>
              <a:t>2015-2016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76132654"/>
              </p:ext>
            </p:extLst>
          </p:nvPr>
        </p:nvGraphicFramePr>
        <p:xfrm>
          <a:off x="677863" y="2380342"/>
          <a:ext cx="8596311" cy="1756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37"/>
                <a:gridCol w="2865437"/>
                <a:gridCol w="2865437"/>
              </a:tblGrid>
              <a:tr h="8781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ŠTEVILO OTROK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ŠTEVILO</a:t>
                      </a:r>
                      <a:r>
                        <a:rPr lang="en-US" baseline="0" dirty="0" smtClean="0"/>
                        <a:t> KLUBOV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ŠTEVILO ŠOL</a:t>
                      </a:r>
                      <a:endParaRPr lang="en-US" dirty="0"/>
                    </a:p>
                  </a:txBody>
                  <a:tcPr/>
                </a:tc>
              </a:tr>
              <a:tr h="8781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21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NOGOMETNI KROŽKI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465943"/>
            <a:ext cx="8596668" cy="45754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NZS VSAKO LETO ZAGOTOVI KLUBOM, KI IZVAJAJO NOGOMETNE KROŽKE NAGRADE V OBLIKI ŽOG</a:t>
            </a:r>
          </a:p>
          <a:p>
            <a:r>
              <a:rPr lang="en-US" dirty="0" smtClean="0"/>
              <a:t>IZVAJAJO SE V ČASU PODALJŠANEGA BIVANJA</a:t>
            </a:r>
          </a:p>
          <a:p>
            <a:r>
              <a:rPr lang="en-US" dirty="0" smtClean="0"/>
              <a:t>IZJEMNO POMEMBNI ZA KLUBE, GLEDE VPISA NOVIH OTROK </a:t>
            </a:r>
          </a:p>
          <a:p>
            <a:r>
              <a:rPr lang="en-US" dirty="0" smtClean="0"/>
              <a:t>MNOŽIČNOST – KVALITETA - IZBOR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KLUBSKI ŠPORTNI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MNOŽIČNOSTI</a:t>
            </a:r>
          </a:p>
          <a:p>
            <a:pPr marL="0" indent="0">
              <a:buNone/>
            </a:pPr>
            <a:r>
              <a:rPr lang="en-US" dirty="0" smtClean="0"/>
              <a:t>- ONŠ</a:t>
            </a:r>
          </a:p>
          <a:p>
            <a:pPr marL="0" indent="0">
              <a:buNone/>
            </a:pPr>
            <a:r>
              <a:rPr lang="en-US" dirty="0" smtClean="0"/>
              <a:t>- NOGOMETNI KAMPI</a:t>
            </a:r>
          </a:p>
          <a:p>
            <a:endParaRPr lang="en-US" dirty="0"/>
          </a:p>
          <a:p>
            <a:r>
              <a:rPr lang="en-US" dirty="0" smtClean="0"/>
              <a:t>PROGRAM KVALITETE</a:t>
            </a:r>
          </a:p>
          <a:p>
            <a:pPr marL="0" indent="0">
              <a:buNone/>
            </a:pPr>
            <a:r>
              <a:rPr lang="en-US" dirty="0" smtClean="0"/>
              <a:t>- PROGRAMI USMERJENI V VRHUNSKI IN V TEKMOVALNI  ŠPORT</a:t>
            </a:r>
          </a:p>
          <a:p>
            <a:pPr marL="0" indent="0">
              <a:buNone/>
            </a:pPr>
            <a:r>
              <a:rPr lang="en-US" dirty="0" smtClean="0"/>
              <a:t>- NI SAMO 1.LIGA, PREDHODNI NAČRT NA VIŠJI TEKMOVALNI NIVO</a:t>
            </a:r>
          </a:p>
          <a:p>
            <a:pPr marL="0" indent="0">
              <a:buNone/>
            </a:pPr>
            <a:r>
              <a:rPr lang="en-US" dirty="0" smtClean="0"/>
              <a:t>- SELEKCIJA, TRENER, POGOJI, MLADISKI PROGRAM…</a:t>
            </a:r>
          </a:p>
        </p:txBody>
      </p:sp>
    </p:spTree>
    <p:extLst>
      <p:ext uri="{BB962C8B-B14F-4D97-AF65-F5344CB8AC3E}">
        <p14:creationId xmlns:p14="http://schemas.microsoft.com/office/powerpoint/2010/main" xmlns="" val="200114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PROGRAM NK LESCE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35315"/>
            <a:ext cx="8596668" cy="4804228"/>
          </a:xfrm>
        </p:spPr>
        <p:txBody>
          <a:bodyPr>
            <a:noAutofit/>
          </a:bodyPr>
          <a:lstStyle/>
          <a:p>
            <a:r>
              <a:rPr lang="en-US" dirty="0" smtClean="0"/>
              <a:t>PREDNOSTI MLADINSKEGA PROGRAMA</a:t>
            </a:r>
          </a:p>
          <a:p>
            <a:pPr>
              <a:buFontTx/>
              <a:buChar char="-"/>
            </a:pPr>
            <a:r>
              <a:rPr lang="en-US" dirty="0" smtClean="0"/>
              <a:t>ONŠ - MNOŽIČNOST</a:t>
            </a:r>
          </a:p>
          <a:p>
            <a:pPr>
              <a:buFontTx/>
              <a:buChar char="-"/>
            </a:pPr>
            <a:r>
              <a:rPr lang="en-US" dirty="0" smtClean="0"/>
              <a:t>ENOTNI MLADINSKI PROGRAM DELA</a:t>
            </a:r>
          </a:p>
          <a:p>
            <a:pPr>
              <a:buFontTx/>
              <a:buChar char="-"/>
            </a:pPr>
            <a:r>
              <a:rPr lang="en-US" dirty="0" smtClean="0"/>
              <a:t>KVALITETNI SELEKTIVNI PROCES (OMOGOČIMO IGRALNI NAPREDEK SLABŠIM IN KVALITETNI NAPREDEK BOLJŠIM)</a:t>
            </a:r>
          </a:p>
          <a:p>
            <a:pPr>
              <a:buFontTx/>
              <a:buChar char="-"/>
            </a:pPr>
            <a:r>
              <a:rPr lang="en-US" dirty="0" smtClean="0"/>
              <a:t>UČINKOVIT TRENERSKI TIM</a:t>
            </a:r>
          </a:p>
          <a:p>
            <a:pPr>
              <a:buFontTx/>
              <a:buChar char="-"/>
            </a:pPr>
            <a:r>
              <a:rPr lang="en-US" dirty="0" smtClean="0"/>
              <a:t>ZAGOTAVLJANJE UČNEGA TRENAŽNEGA PROCESA</a:t>
            </a:r>
          </a:p>
          <a:p>
            <a:pPr>
              <a:buFontTx/>
              <a:buChar char="-"/>
            </a:pPr>
            <a:r>
              <a:rPr lang="en-US" dirty="0" smtClean="0"/>
              <a:t>REDNI TRENAŽNI PROCES</a:t>
            </a:r>
            <a:endParaRPr lang="en-US" dirty="0"/>
          </a:p>
          <a:p>
            <a:r>
              <a:rPr lang="en-US" dirty="0" smtClean="0"/>
              <a:t>SLABOSTI</a:t>
            </a:r>
          </a:p>
          <a:p>
            <a:pPr>
              <a:buFontTx/>
              <a:buChar char="-"/>
            </a:pPr>
            <a:r>
              <a:rPr lang="en-US" dirty="0" smtClean="0"/>
              <a:t>POMAKANJE IGRIŠČ IN REFLEKTORJEV</a:t>
            </a:r>
          </a:p>
          <a:p>
            <a:pPr>
              <a:buFontTx/>
              <a:buChar char="-"/>
            </a:pPr>
            <a:r>
              <a:rPr lang="en-US" dirty="0" smtClean="0"/>
              <a:t>PRENIZEK STANDARD PLAČILA TRENERJEV</a:t>
            </a:r>
          </a:p>
          <a:p>
            <a:pPr>
              <a:buFontTx/>
              <a:buChar char="-"/>
            </a:pPr>
            <a:r>
              <a:rPr lang="en-US" dirty="0" smtClean="0"/>
              <a:t>PREOBREMENJENOST TRENERSKEGA ŠTABA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3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NOGOMETNA ŠOLA-KROŽKI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438400"/>
            <a:ext cx="8596668" cy="2917372"/>
          </a:xfrm>
        </p:spPr>
        <p:txBody>
          <a:bodyPr/>
          <a:lstStyle/>
          <a:p>
            <a:r>
              <a:rPr lang="en-US" dirty="0" smtClean="0"/>
              <a:t>2 ŠOLI IN 2 PODRUŽNIČNI ŠOLI</a:t>
            </a:r>
          </a:p>
          <a:p>
            <a:r>
              <a:rPr lang="en-US" dirty="0" smtClean="0"/>
              <a:t>1 VADITELJ</a:t>
            </a:r>
          </a:p>
          <a:p>
            <a:r>
              <a:rPr lang="en-US" dirty="0" smtClean="0"/>
              <a:t>BREZPLAČNI KROŽKI</a:t>
            </a:r>
          </a:p>
          <a:p>
            <a:r>
              <a:rPr lang="en-US" dirty="0" smtClean="0"/>
              <a:t>DAN NOGOMETA - ZAKLJUČEK ZA NAŠE ŠOLE (OD 72 OTROK PRIŠLO 64 OTROK)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58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MLADINSKI POGON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5874648"/>
              </p:ext>
            </p:extLst>
          </p:nvPr>
        </p:nvGraphicFramePr>
        <p:xfrm>
          <a:off x="677863" y="2394854"/>
          <a:ext cx="8596312" cy="1204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/>
                <a:gridCol w="4298156"/>
              </a:tblGrid>
              <a:tr h="6023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</a:tr>
              <a:tr h="6023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 OTROK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</a:t>
                      </a:r>
                      <a:r>
                        <a:rPr lang="en-US" baseline="0" dirty="0" smtClean="0"/>
                        <a:t> OTROK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287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EKIPE V KLUBU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11559619"/>
              </p:ext>
            </p:extLst>
          </p:nvPr>
        </p:nvGraphicFramePr>
        <p:xfrm>
          <a:off x="677863" y="2160588"/>
          <a:ext cx="859631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/>
                <a:gridCol w="42981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U-7’8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TURNIRJI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U-9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TURNIRJI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LIGA MNZG U-11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LIGA MNZG U-13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U-13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LIGA MNZG U-13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U-14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LIGA</a:t>
                      </a:r>
                      <a:r>
                        <a:rPr lang="en-US" baseline="0" dirty="0" smtClean="0"/>
                        <a:t> MNZG U-15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U-15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1.SNL</a:t>
                      </a:r>
                      <a:r>
                        <a:rPr lang="en-US" baseline="0" dirty="0" smtClean="0"/>
                        <a:t> U-15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U-17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2.SKL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U-19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2.SML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ČLANI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3.SNL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698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160589"/>
            <a:ext cx="8596668" cy="1526039"/>
          </a:xfrm>
        </p:spPr>
        <p:txBody>
          <a:bodyPr/>
          <a:lstStyle/>
          <a:p>
            <a:pPr algn="ctr"/>
            <a:r>
              <a:rPr lang="en-US" dirty="0" smtClean="0"/>
              <a:t>HVALA ZA POZORNOST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KRANJ, 16.1.2016                                           ANDREJ JOŽEF-UEFA 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19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KAJ JE GRASROOTS-NOGOMET ZA VSE?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GRASSROTSS- NOGOMET ZA VSE (JE POMEMBEN STROKOVNI PROGRAM ZNOTRAJ MLADINSKEGA PROGRAMA (NZS))</a:t>
            </a:r>
          </a:p>
          <a:p>
            <a:r>
              <a:rPr lang="en-US" dirty="0" smtClean="0"/>
              <a:t>PROGRAM JE USTANOVILA  UEFA</a:t>
            </a:r>
          </a:p>
          <a:p>
            <a:r>
              <a:rPr lang="en-US" dirty="0" smtClean="0"/>
              <a:t>JE NAJPOMEBNEJŠI PROGRAM KVALITETE</a:t>
            </a:r>
          </a:p>
          <a:p>
            <a:r>
              <a:rPr lang="en-US" dirty="0" smtClean="0"/>
              <a:t>SKOZI NEKAJ LETNO PRAKSO SMO SPRVA RAZUMELI, DA POD GRASSROOTS ŠTEJEMO VSE KAR NI PROFESIONALNI IN ELITNI NOGOMET, KASNEJE PA SE JE IZKAZALO DA JE “NOGOMET ZA VSE” TESNO POVEZAN S CELOSTNO PODOBO NOGOMETA V SLOVENIJI</a:t>
            </a:r>
          </a:p>
          <a:p>
            <a:r>
              <a:rPr lang="en-US" dirty="0" smtClean="0"/>
              <a:t>VEČ KOT 95% IGRALCEV SE VRNE NAZAJ V GRASSROOTS</a:t>
            </a:r>
          </a:p>
          <a:p>
            <a:r>
              <a:rPr lang="en-US" dirty="0"/>
              <a:t>GLAVNI </a:t>
            </a:r>
            <a:r>
              <a:rPr lang="en-US" dirty="0" smtClean="0"/>
              <a:t>CILJ- MNOŽIČNOST(POVEČANJE </a:t>
            </a:r>
            <a:r>
              <a:rPr lang="en-US" dirty="0"/>
              <a:t>ŠTEVILA REGISTRIRANIH </a:t>
            </a:r>
            <a:r>
              <a:rPr lang="en-US" dirty="0" smtClean="0"/>
              <a:t>NOGOMETAŠEV), OSNOVA ZA VELIK IZBOR V KVALITETO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05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CILJI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ZA DOSEGO GLAVNEGA CILJA SO BILI NADGRAJENI PROGRAMI (RIN, ŽOGARIJA…)</a:t>
            </a:r>
          </a:p>
          <a:p>
            <a:r>
              <a:rPr lang="en-US" dirty="0" smtClean="0"/>
              <a:t>ZAŽIVELE SO VSEBINE (GRASSROOTS DAN, FESTIVALI NOGOMETA, NOGOMETNE POČITNICE (KAMPI), NOGOMETNI VRTCI)…</a:t>
            </a:r>
          </a:p>
          <a:p>
            <a:r>
              <a:rPr lang="en-US" dirty="0" smtClean="0"/>
              <a:t>PROGRAME VODIJO STROKOVNO USPOSOBLJENI NOGOMETNI STROKOVNJAKI</a:t>
            </a:r>
          </a:p>
          <a:p>
            <a:r>
              <a:rPr lang="en-US" dirty="0" smtClean="0"/>
              <a:t>MNOŽIČNOST, KVALITETA ŠPORTNO UČNIH IN VZGOJNIH PROGRAMOV TER UGLED NOGOMETA V DRUŽBI, SO DEJAVNIKI, KI VPLIVAJO NA ŠPORTNO OKOLJE V KATEREM SE USTVARJAJO NOVI VRHUNSKI NOGOMETAŠI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78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PROGRAMI NOGOMETA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GRASSROOTS ALI NOGOMET ZA VSE JE TEMELJ PIRAMIDE KVALITETE</a:t>
            </a:r>
          </a:p>
          <a:p>
            <a:r>
              <a:rPr lang="en-US" dirty="0"/>
              <a:t>PIRAMIDA KVALITETE JE PRODUKT PROGRAMOV </a:t>
            </a:r>
            <a:r>
              <a:rPr lang="en-US" dirty="0" smtClean="0"/>
              <a:t>MNOŽIČNOSTI</a:t>
            </a:r>
          </a:p>
          <a:p>
            <a:r>
              <a:rPr lang="en-US" dirty="0" smtClean="0"/>
              <a:t>MNOŽIČNOST ZAGOTAVLJA VRHUNSKI IZBOR</a:t>
            </a:r>
          </a:p>
          <a:p>
            <a:r>
              <a:rPr lang="en-US" dirty="0" smtClean="0"/>
              <a:t>PREHODI IZ ENEGA V DRUGEGA SO STALNI PROCESI</a:t>
            </a:r>
          </a:p>
          <a:p>
            <a:r>
              <a:rPr lang="en-US" dirty="0" smtClean="0"/>
              <a:t>BREZ VRHUNSKEGA GRASSROOTSA NI KVALITETE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46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PIRAMIDA KVALITETE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46289107"/>
              </p:ext>
            </p:extLst>
          </p:nvPr>
        </p:nvGraphicFramePr>
        <p:xfrm>
          <a:off x="677863" y="2160588"/>
          <a:ext cx="8596312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0302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ORGANIZACIJA NOGOMETA NA PODROČJU SLOVENIJE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138611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 smtClean="0"/>
              <a:t>PROGRAMI SE RAZVIJAJO NA VSEH DEVETIH MNZ PODROČJIH V SLOVENIJI</a:t>
            </a:r>
          </a:p>
          <a:p>
            <a:r>
              <a:rPr lang="en-US" sz="2300" dirty="0" smtClean="0"/>
              <a:t>PREDLOG ORGANIZIRANOSTI PROGRAMA GRASSROOTS V MNZG KRANJ:</a:t>
            </a:r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/>
              <a:t>1. ONŠ, NOGOMETNI TABORI, NOGOMETNE POČITNICE</a:t>
            </a:r>
          </a:p>
          <a:p>
            <a:pPr marL="0" indent="0">
              <a:buNone/>
            </a:pPr>
            <a:r>
              <a:rPr lang="en-US" sz="2300" dirty="0" smtClean="0"/>
              <a:t>2. RIN, ŽOGARIJA, </a:t>
            </a:r>
            <a:r>
              <a:rPr lang="en-US" sz="2300" dirty="0"/>
              <a:t>Z</a:t>
            </a:r>
            <a:r>
              <a:rPr lang="en-US" sz="2300" dirty="0" smtClean="0"/>
              <a:t>IMSKE LIGE, VETERANSKI NOGOMET, REKREACIJSKI NOGOMET</a:t>
            </a:r>
          </a:p>
          <a:p>
            <a:pPr marL="0" indent="0">
              <a:buNone/>
            </a:pPr>
            <a:r>
              <a:rPr lang="en-US" sz="2300" dirty="0" smtClean="0"/>
              <a:t>3. IZOBRAŽEVANJE TRENERJEV, IZOBRAŽEVANJE STARŠEV</a:t>
            </a:r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/>
              <a:t>POD OKRILJEM MNZG JE USTANOVLJENA GORENJSKA NOGOMETNA ŠOLA ROŽLE</a:t>
            </a:r>
          </a:p>
          <a:p>
            <a:pPr marL="0" indent="0"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04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NOGOMETNI KAMP KRANJSKA GORA</a:t>
            </a:r>
            <a:endParaRPr lang="en-US" dirty="0"/>
          </a:p>
        </p:txBody>
      </p:sp>
      <p:pic>
        <p:nvPicPr>
          <p:cNvPr id="4" name="CIMG0074.J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7600" y="2160588"/>
            <a:ext cx="5175250" cy="3881437"/>
          </a:xfrm>
        </p:spPr>
      </p:pic>
    </p:spTree>
    <p:extLst>
      <p:ext uri="{BB962C8B-B14F-4D97-AF65-F5344CB8AC3E}">
        <p14:creationId xmlns:p14="http://schemas.microsoft.com/office/powerpoint/2010/main" xmlns="" val="169486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ANALIZA STANJA NA GORENJSKEM (MNZG) KRANJ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MNZG KRANJ POKRIVA PODROČJE GORENJSKE</a:t>
            </a:r>
          </a:p>
          <a:p>
            <a:r>
              <a:rPr lang="en-US" dirty="0" smtClean="0"/>
              <a:t>CAA 200.000 PREBIVALCEV ŽIVI NA TEM OBMOČJU</a:t>
            </a:r>
          </a:p>
          <a:p>
            <a:r>
              <a:rPr lang="en-US" dirty="0" smtClean="0"/>
              <a:t>NA GORENJSKEM DELUJE 22 KLUBOV</a:t>
            </a:r>
          </a:p>
          <a:p>
            <a:r>
              <a:rPr lang="en-US" dirty="0" smtClean="0"/>
              <a:t>17 KLUBOV, KI TEKMUJEJO </a:t>
            </a:r>
            <a:r>
              <a:rPr lang="en-US" dirty="0"/>
              <a:t>S</a:t>
            </a:r>
            <a:r>
              <a:rPr lang="en-US" dirty="0" smtClean="0"/>
              <a:t> 3 EKIPAMI ALI VEČ</a:t>
            </a:r>
          </a:p>
          <a:p>
            <a:r>
              <a:rPr lang="en-US" dirty="0" smtClean="0"/>
              <a:t>5 KLUBOV, KI TEKMUJE Z MANJ KOT 3 EKIPAMI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383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61325357"/>
              </p:ext>
            </p:extLst>
          </p:nvPr>
        </p:nvGraphicFramePr>
        <p:xfrm>
          <a:off x="677863" y="2156346"/>
          <a:ext cx="8596311" cy="1617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37"/>
                <a:gridCol w="2865437"/>
                <a:gridCol w="2865437"/>
              </a:tblGrid>
              <a:tr h="6417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TRAVNATA</a:t>
                      </a:r>
                      <a:r>
                        <a:rPr lang="en-US" baseline="0" dirty="0" smtClean="0"/>
                        <a:t> IGRIŠČA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UMETNA</a:t>
                      </a:r>
                      <a:r>
                        <a:rPr lang="en-US" baseline="0" dirty="0" smtClean="0"/>
                        <a:t> TRAVA-VELIKA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UMETNA TRAVA-MALA</a:t>
                      </a:r>
                      <a:endParaRPr lang="en-US" dirty="0"/>
                    </a:p>
                  </a:txBody>
                  <a:tcPr/>
                </a:tc>
              </a:tr>
              <a:tr h="97559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115403" y="3244333"/>
            <a:ext cx="51533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33333"/>
                </a:solidFill>
                <a:latin typeface="ArialMT" charset="0"/>
              </a:rPr>
              <a:t> 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693519"/>
              </p:ext>
            </p:extLst>
          </p:nvPr>
        </p:nvGraphicFramePr>
        <p:xfrm>
          <a:off x="682388" y="3759200"/>
          <a:ext cx="8591614" cy="1756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084"/>
                <a:gridCol w="2900265"/>
                <a:gridCol w="2900265"/>
              </a:tblGrid>
              <a:tr h="8418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ŠTEVILO REG. IGRALCEV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ŠTEVILO TRENERJEV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ŠTEVILO SODNIKOV</a:t>
                      </a:r>
                      <a:endParaRPr lang="en-US" dirty="0"/>
                    </a:p>
                  </a:txBody>
                  <a:tcPr/>
                </a:tc>
              </a:tr>
              <a:tr h="6581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3659 NOGOMETAŠEV</a:t>
                      </a:r>
                    </a:p>
                    <a:p>
                      <a:pPr algn="ctr"/>
                      <a:r>
                        <a:rPr lang="en-US" dirty="0" smtClean="0"/>
                        <a:t>84</a:t>
                      </a:r>
                      <a:r>
                        <a:rPr lang="en-US" baseline="0" dirty="0" smtClean="0"/>
                        <a:t> NOGOMETAŠIC</a:t>
                      </a:r>
                    </a:p>
                    <a:p>
                      <a:pPr algn="ctr"/>
                      <a:r>
                        <a:rPr lang="en-US" baseline="0" dirty="0" smtClean="0"/>
                        <a:t>109 MALI NOGOMET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104 (4</a:t>
                      </a:r>
                      <a:r>
                        <a:rPr lang="en-US" baseline="0" dirty="0" smtClean="0"/>
                        <a:t> MALI NOGOMET)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IGRIŠČA,TRENERJI,SODNIKI….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227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6403</TotalTime>
  <Words>638</Words>
  <Application>Microsoft Macintosh PowerPoint</Application>
  <PresentationFormat>Po meri</PresentationFormat>
  <Paragraphs>155</Paragraphs>
  <Slides>18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19" baseType="lpstr">
      <vt:lpstr>Facet</vt:lpstr>
      <vt:lpstr>         GRASROOTS  NA  GORENJSKEM   – včeraj, danes in jutri </vt:lpstr>
      <vt:lpstr>KAJ JE GRASROOTS-NOGOMET ZA VSE?</vt:lpstr>
      <vt:lpstr>CILJI</vt:lpstr>
      <vt:lpstr>PROGRAMI NOGOMETA</vt:lpstr>
      <vt:lpstr>PIRAMIDA KVALITETE</vt:lpstr>
      <vt:lpstr>ORGANIZACIJA NOGOMETA NA PODROČJU SLOVENIJE</vt:lpstr>
      <vt:lpstr>NOGOMETNI KAMP KRANJSKA GORA</vt:lpstr>
      <vt:lpstr>ANALIZA STANJA NA GORENJSKEM (MNZG) KRANJ</vt:lpstr>
      <vt:lpstr>IGRIŠČA,TRENERJI,SODNIKI….</vt:lpstr>
      <vt:lpstr>GNŠ ROŽLE</vt:lpstr>
      <vt:lpstr>ANALIZA STANJA- GNŠ ROŽLE 2015-2016</vt:lpstr>
      <vt:lpstr>NOGOMETNI KROŽKI</vt:lpstr>
      <vt:lpstr>KLUBSKI ŠPORTNI PROGRAM</vt:lpstr>
      <vt:lpstr>PROGRAM NK LESCE </vt:lpstr>
      <vt:lpstr>NOGOMETNA ŠOLA-KROŽKI</vt:lpstr>
      <vt:lpstr>MLADINSKI POGON</vt:lpstr>
      <vt:lpstr>EKIPE V KLUBU</vt:lpstr>
      <vt:lpstr>HVALA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GRASROOTS NA   GORENJSKEM   – včeraj, danes in jutri</dc:title>
  <dc:creator>Microsoft Office User</dc:creator>
  <cp:lastModifiedBy>Robi Zorec</cp:lastModifiedBy>
  <cp:revision>80</cp:revision>
  <dcterms:created xsi:type="dcterms:W3CDTF">2016-01-04T19:48:11Z</dcterms:created>
  <dcterms:modified xsi:type="dcterms:W3CDTF">2016-01-15T21:01:03Z</dcterms:modified>
</cp:coreProperties>
</file>